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4.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1" r:id="rId2"/>
    <p:sldMasterId id="2147483714" r:id="rId3"/>
  </p:sldMasterIdLst>
  <p:notesMasterIdLst>
    <p:notesMasterId r:id="rId27"/>
  </p:notesMasterIdLst>
  <p:sldIdLst>
    <p:sldId id="312" r:id="rId4"/>
    <p:sldId id="287" r:id="rId5"/>
    <p:sldId id="289" r:id="rId6"/>
    <p:sldId id="296" r:id="rId7"/>
    <p:sldId id="308" r:id="rId8"/>
    <p:sldId id="310" r:id="rId9"/>
    <p:sldId id="303" r:id="rId10"/>
    <p:sldId id="299" r:id="rId11"/>
    <p:sldId id="302" r:id="rId12"/>
    <p:sldId id="301" r:id="rId13"/>
    <p:sldId id="309" r:id="rId14"/>
    <p:sldId id="292" r:id="rId15"/>
    <p:sldId id="311" r:id="rId16"/>
    <p:sldId id="304" r:id="rId17"/>
    <p:sldId id="293" r:id="rId18"/>
    <p:sldId id="305" r:id="rId19"/>
    <p:sldId id="294" r:id="rId20"/>
    <p:sldId id="306" r:id="rId21"/>
    <p:sldId id="295" r:id="rId22"/>
    <p:sldId id="307" r:id="rId23"/>
    <p:sldId id="288" r:id="rId24"/>
    <p:sldId id="315" r:id="rId25"/>
    <p:sldId id="314"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68D95"/>
    <a:srgbClr val="003865"/>
    <a:srgbClr val="5257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1A551C0-2020-AC11-E31C-3E2CE23E2CE2}" styleName="Mercer 2020 Brand Table">
    <a:wholeTbl>
      <a:tcTxStyle>
        <a:fontRef idx="minor">
          <a:prstClr val="black"/>
        </a:fontRef>
        <a:schemeClr val="dk1"/>
      </a:tcTxStyle>
      <a:tcStyle>
        <a:tcBdr>
          <a:left>
            <a:ln w="12700" cmpd="sng">
              <a:noFill/>
            </a:ln>
          </a:left>
          <a:right>
            <a:ln w="12700" cmpd="sng">
              <a:noFill/>
            </a:ln>
          </a:right>
          <a:top>
            <a:ln w="12700" cmpd="sng">
              <a:noFill/>
            </a:ln>
          </a:top>
          <a:bottom>
            <a:ln w="12700" cmpd="sng">
              <a:noFill/>
            </a:ln>
          </a:bottom>
          <a:insideH>
            <a:ln w="12700" cmpd="sng">
              <a:solidFill>
                <a:schemeClr val="lt1"/>
              </a:solidFill>
            </a:ln>
          </a:insideH>
          <a:insideV>
            <a:ln w="12700" cmpd="sng">
              <a:noFill/>
            </a:ln>
          </a:insideV>
        </a:tcBdr>
        <a:fill>
          <a:solidFill>
            <a:schemeClr val="lt1">
              <a:tint val="100000"/>
            </a:schemeClr>
          </a:solidFill>
        </a:fill>
      </a:tcStyle>
    </a:wholeTbl>
    <a:band1H>
      <a:tcStyle>
        <a:tcBdr/>
        <a:fill>
          <a:solidFill>
            <a:schemeClr val="lt2">
              <a:tint val="60000"/>
            </a:schemeClr>
          </a:solidFill>
        </a:fill>
      </a:tcStyle>
    </a:band1H>
    <a:band2H>
      <a:tcStyle>
        <a:tcBdr/>
      </a:tcStyle>
    </a:band2H>
    <a:band1V>
      <a:tcStyle>
        <a:tcBdr/>
        <a:fill>
          <a:solidFill>
            <a:schemeClr val="lt2">
              <a:tint val="60000"/>
            </a:schemeClr>
          </a:solidFill>
        </a:fill>
      </a:tcStyle>
    </a:band1V>
    <a:band2V>
      <a:tcStyle>
        <a:tcBdr/>
      </a:tcStyle>
    </a:band2V>
    <a:lastCol>
      <a:tcTxStyle>
        <a:fontRef idx="minor">
          <a:prstClr val="black"/>
        </a:fontRef>
        <a:schemeClr val="bg1"/>
      </a:tcTxStyle>
      <a:tcStyle>
        <a:tcBdr/>
        <a:fill>
          <a:solidFill>
            <a:schemeClr val="accent1">
              <a:tint val="100000"/>
            </a:schemeClr>
          </a:solidFill>
        </a:fill>
      </a:tcStyle>
    </a:lastCol>
    <a:firstCol>
      <a:tcTxStyle>
        <a:fontRef idx="minor">
          <a:prstClr val="black"/>
        </a:fontRef>
        <a:schemeClr val="bg1"/>
      </a:tcTxStyle>
      <a:tcStyle>
        <a:tcBdr/>
        <a:fill>
          <a:solidFill>
            <a:schemeClr val="accent1"/>
          </a:solidFill>
        </a:fill>
      </a:tcStyle>
    </a:firstCol>
    <a:lastRow>
      <a:tcTxStyle>
        <a:fontRef idx="minor">
          <a:prstClr val="black"/>
        </a:fontRef>
        <a:schemeClr val="bg1"/>
      </a:tcTxStyle>
      <a:tcStyle>
        <a:tcBdr/>
        <a:fill>
          <a:solidFill>
            <a:schemeClr val="tx2">
              <a:tint val="100000"/>
            </a:schemeClr>
          </a:solidFill>
        </a:fill>
      </a:tcStyle>
    </a:lastRow>
    <a:firstRow>
      <a:tcTxStyle>
        <a:fontRef idx="minor">
          <a:prstClr val="black"/>
        </a:fontRef>
        <a:schemeClr val="bg1"/>
      </a:tcTxStyle>
      <a:tcStyle>
        <a:tcBdr/>
        <a:fill>
          <a:solidFill>
            <a:schemeClr val="dk1"/>
          </a:solidFill>
        </a:fill>
      </a:tcStyle>
    </a:firstRow>
  </a:tblStyle>
  <a:tblStyle styleId="{BA112003-2020-AC11-E31C-3E2CE23E2CE2}" styleName="Mercer 2020 Ballroom Table">
    <a:wholeTbl>
      <a:tcTxStyle>
        <a:fontRef idx="minor">
          <a:prstClr val="black"/>
        </a:fontRef>
        <a:schemeClr val="dk1"/>
      </a:tcTxStyle>
      <a:tcStyle>
        <a:tcBdr>
          <a:left>
            <a:ln w="12700" cmpd="sng">
              <a:noFill/>
            </a:ln>
          </a:left>
          <a:right>
            <a:ln w="12700" cmpd="sng">
              <a:noFill/>
            </a:ln>
          </a:right>
          <a:top>
            <a:ln w="12700" cmpd="sng">
              <a:noFill/>
            </a:ln>
          </a:top>
          <a:bottom>
            <a:ln w="12700" cmpd="sng">
              <a:noFill/>
            </a:ln>
          </a:bottom>
          <a:insideH>
            <a:ln w="12700" cmpd="sng">
              <a:solidFill>
                <a:schemeClr val="lt1"/>
              </a:solidFill>
            </a:ln>
          </a:insideH>
          <a:insideV>
            <a:ln w="12700" cmpd="sng">
              <a:noFill/>
            </a:ln>
          </a:insideV>
        </a:tcBdr>
        <a:fill>
          <a:solidFill>
            <a:schemeClr val="lt1">
              <a:tint val="100000"/>
            </a:schemeClr>
          </a:solidFill>
        </a:fill>
      </a:tcStyle>
    </a:wholeTbl>
    <a:band1H>
      <a:tcStyle>
        <a:tcBdr/>
        <a:fill>
          <a:solidFill>
            <a:schemeClr val="lt2">
              <a:tint val="60000"/>
            </a:schemeClr>
          </a:solidFill>
        </a:fill>
      </a:tcStyle>
    </a:band1H>
    <a:band2H>
      <a:tcStyle>
        <a:tcBdr/>
      </a:tcStyle>
    </a:band2H>
    <a:band1V>
      <a:tcStyle>
        <a:tcBdr/>
        <a:fill>
          <a:solidFill>
            <a:schemeClr val="lt2">
              <a:tint val="60000"/>
            </a:schemeClr>
          </a:solidFill>
        </a:fill>
      </a:tcStyle>
    </a:band1V>
    <a:band2V>
      <a:tcStyle>
        <a:tcBdr/>
      </a:tcStyle>
    </a:band2V>
    <a:lastCol>
      <a:tcTxStyle>
        <a:fontRef idx="minor">
          <a:prstClr val="black"/>
        </a:fontRef>
        <a:schemeClr val="bg1"/>
      </a:tcTxStyle>
      <a:tcStyle>
        <a:tcBdr/>
        <a:fill>
          <a:solidFill>
            <a:schemeClr val="accent1">
              <a:tint val="100000"/>
            </a:schemeClr>
          </a:solidFill>
        </a:fill>
      </a:tcStyle>
    </a:lastCol>
    <a:firstCol>
      <a:tcTxStyle>
        <a:fontRef idx="minor">
          <a:prstClr val="black"/>
        </a:fontRef>
        <a:schemeClr val="bg1"/>
      </a:tcTxStyle>
      <a:tcStyle>
        <a:tcBdr/>
        <a:fill>
          <a:solidFill>
            <a:schemeClr val="accent1"/>
          </a:solidFill>
        </a:fill>
      </a:tcStyle>
    </a:firstCol>
    <a:lastRow>
      <a:tcTxStyle>
        <a:fontRef idx="minor">
          <a:prstClr val="black"/>
        </a:fontRef>
        <a:schemeClr val="bg1"/>
      </a:tcTxStyle>
      <a:tcStyle>
        <a:tcBdr/>
        <a:fill>
          <a:solidFill>
            <a:schemeClr val="tx2">
              <a:tint val="100000"/>
            </a:schemeClr>
          </a:solidFill>
        </a:fill>
      </a:tcStyle>
    </a:lastRow>
    <a:firstRow>
      <a:tcTxStyle>
        <a:fontRef idx="minor">
          <a:prstClr val="black"/>
        </a:fontRef>
        <a:schemeClr val="bg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showGuides="1">
      <p:cViewPr varScale="1">
        <p:scale>
          <a:sx n="90" d="100"/>
          <a:sy n="90" d="100"/>
        </p:scale>
        <p:origin x="1194" y="78"/>
      </p:cViewPr>
      <p:guideLst>
        <p:guide orient="horz" pos="2160"/>
        <p:guide pos="2880"/>
      </p:guideLst>
    </p:cSldViewPr>
  </p:slideViewPr>
  <p:notesTextViewPr>
    <p:cViewPr>
      <p:scale>
        <a:sx n="1" d="1"/>
        <a:sy n="1" d="1"/>
      </p:scale>
      <p:origin x="0" y="0"/>
    </p:cViewPr>
  </p:notesTextViewPr>
  <p:sorterViewPr>
    <p:cViewPr>
      <p:scale>
        <a:sx n="100" d="100"/>
        <a:sy n="100" d="100"/>
      </p:scale>
      <p:origin x="0" y="-10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0" i="0" u="none" strike="noStrike" kern="1200" spc="0" baseline="0">
                <a:solidFill>
                  <a:schemeClr val="tx1"/>
                </a:solidFill>
                <a:latin typeface="+mn-lt"/>
                <a:ea typeface="+mn-ea"/>
                <a:cs typeface="Calibri" panose="020F0502020204030204" pitchFamily="34" charset="0"/>
              </a:defRPr>
            </a:pPr>
            <a:r>
              <a:rPr lang="en-US" dirty="0">
                <a:solidFill>
                  <a:schemeClr val="tx1"/>
                </a:solidFill>
                <a:latin typeface="+mn-lt"/>
              </a:rPr>
              <a:t>2017-2019 $PEPY Cost Trend by Number of Risks</a:t>
            </a:r>
          </a:p>
        </c:rich>
      </c:tx>
      <c:layout>
        <c:manualLayout>
          <c:xMode val="edge"/>
          <c:yMode val="edge"/>
          <c:x val="0.10071895424836601"/>
          <c:y val="5.7024023793406667E-2"/>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mn-lt"/>
              <a:ea typeface="+mn-ea"/>
              <a:cs typeface="Calibri" panose="020F0502020204030204" pitchFamily="34" charset="0"/>
            </a:defRPr>
          </a:pPr>
          <a:endParaRPr lang="en-US"/>
        </a:p>
      </c:txPr>
    </c:title>
    <c:autoTitleDeleted val="0"/>
    <c:plotArea>
      <c:layout>
        <c:manualLayout>
          <c:layoutTarget val="inner"/>
          <c:xMode val="edge"/>
          <c:yMode val="edge"/>
          <c:x val="9.6022492394713832E-2"/>
          <c:y val="0.31072301777841804"/>
          <c:w val="0.90257715086234802"/>
          <c:h val="0.39892303099439086"/>
        </c:manualLayout>
      </c:layout>
      <c:lineChart>
        <c:grouping val="standard"/>
        <c:varyColors val="0"/>
        <c:ser>
          <c:idx val="1"/>
          <c:order val="0"/>
          <c:tx>
            <c:v>2017</c:v>
          </c:tx>
          <c:spPr>
            <a:ln w="28575" cap="rnd">
              <a:solidFill>
                <a:srgbClr val="00B0F0"/>
              </a:solidFill>
              <a:round/>
            </a:ln>
            <a:effectLst/>
          </c:spPr>
          <c:marker>
            <c:symbol val="circle"/>
            <c:size val="5"/>
            <c:spPr>
              <a:solidFill>
                <a:srgbClr val="00B0F0"/>
              </a:solidFill>
              <a:ln w="9525">
                <a:solidFill>
                  <a:srgbClr val="00B0F0"/>
                </a:solidFill>
              </a:ln>
              <a:effectLst/>
            </c:spPr>
          </c:marker>
          <c:cat>
            <c:strRef>
              <c:f>'IBM Cost Reports'!$J$17:$N$17</c:f>
              <c:strCache>
                <c:ptCount val="5"/>
                <c:pt idx="0">
                  <c:v>0 Risks</c:v>
                </c:pt>
                <c:pt idx="1">
                  <c:v>1 Risk</c:v>
                </c:pt>
                <c:pt idx="2">
                  <c:v>2 Risks</c:v>
                </c:pt>
                <c:pt idx="3">
                  <c:v>3 Risks</c:v>
                </c:pt>
                <c:pt idx="4">
                  <c:v>4 Risks</c:v>
                </c:pt>
              </c:strCache>
            </c:strRef>
          </c:cat>
          <c:val>
            <c:numRef>
              <c:f>'IBM Cost Reports'!$J$18:$N$18</c:f>
              <c:numCache>
                <c:formatCode>"$"#,##0</c:formatCode>
                <c:ptCount val="5"/>
                <c:pt idx="0">
                  <c:v>6097.7340647602095</c:v>
                </c:pt>
                <c:pt idx="1">
                  <c:v>6157.7457306740998</c:v>
                </c:pt>
                <c:pt idx="2">
                  <c:v>6838.5505378819598</c:v>
                </c:pt>
                <c:pt idx="3">
                  <c:v>8029.15675410124</c:v>
                </c:pt>
                <c:pt idx="4">
                  <c:v>6521.5140322580601</c:v>
                </c:pt>
              </c:numCache>
            </c:numRef>
          </c:val>
          <c:smooth val="0"/>
          <c:extLst>
            <c:ext xmlns:c16="http://schemas.microsoft.com/office/drawing/2014/chart" uri="{C3380CC4-5D6E-409C-BE32-E72D297353CC}">
              <c16:uniqueId val="{00000000-DC24-4AA7-A060-B856297EBF6A}"/>
            </c:ext>
          </c:extLst>
        </c:ser>
        <c:ser>
          <c:idx val="2"/>
          <c:order val="1"/>
          <c:tx>
            <c:v>2018</c:v>
          </c:tx>
          <c:spPr>
            <a:ln w="28575" cap="rnd">
              <a:solidFill>
                <a:srgbClr val="FFC000"/>
              </a:solidFill>
              <a:round/>
            </a:ln>
            <a:effectLst/>
          </c:spPr>
          <c:marker>
            <c:symbol val="circle"/>
            <c:size val="5"/>
            <c:spPr>
              <a:solidFill>
                <a:srgbClr val="FFC000"/>
              </a:solidFill>
              <a:ln w="9525">
                <a:solidFill>
                  <a:srgbClr val="FFC000"/>
                </a:solidFill>
              </a:ln>
              <a:effectLst/>
            </c:spPr>
          </c:marker>
          <c:cat>
            <c:strRef>
              <c:f>'IBM Cost Reports'!$J$17:$N$17</c:f>
              <c:strCache>
                <c:ptCount val="5"/>
                <c:pt idx="0">
                  <c:v>0 Risks</c:v>
                </c:pt>
                <c:pt idx="1">
                  <c:v>1 Risk</c:v>
                </c:pt>
                <c:pt idx="2">
                  <c:v>2 Risks</c:v>
                </c:pt>
                <c:pt idx="3">
                  <c:v>3 Risks</c:v>
                </c:pt>
                <c:pt idx="4">
                  <c:v>4 Risks</c:v>
                </c:pt>
              </c:strCache>
            </c:strRef>
          </c:cat>
          <c:val>
            <c:numRef>
              <c:f>'IBM Cost Reports'!$J$19:$N$19</c:f>
              <c:numCache>
                <c:formatCode>"$"#,##0</c:formatCode>
                <c:ptCount val="5"/>
                <c:pt idx="0">
                  <c:v>7419.6681245366899</c:v>
                </c:pt>
                <c:pt idx="1">
                  <c:v>6737.8656714457702</c:v>
                </c:pt>
                <c:pt idx="2">
                  <c:v>7522.1101410925603</c:v>
                </c:pt>
                <c:pt idx="3">
                  <c:v>8124.1560250040102</c:v>
                </c:pt>
                <c:pt idx="4">
                  <c:v>5904.0891451031803</c:v>
                </c:pt>
              </c:numCache>
            </c:numRef>
          </c:val>
          <c:smooth val="0"/>
          <c:extLst>
            <c:ext xmlns:c16="http://schemas.microsoft.com/office/drawing/2014/chart" uri="{C3380CC4-5D6E-409C-BE32-E72D297353CC}">
              <c16:uniqueId val="{00000001-DC24-4AA7-A060-B856297EBF6A}"/>
            </c:ext>
          </c:extLst>
        </c:ser>
        <c:ser>
          <c:idx val="3"/>
          <c:order val="2"/>
          <c:tx>
            <c:v>2019</c:v>
          </c:tx>
          <c:spPr>
            <a:ln w="28575" cap="rnd">
              <a:solidFill>
                <a:srgbClr val="92D050"/>
              </a:solidFill>
              <a:round/>
            </a:ln>
            <a:effectLst/>
          </c:spPr>
          <c:marker>
            <c:symbol val="circle"/>
            <c:size val="5"/>
            <c:spPr>
              <a:solidFill>
                <a:srgbClr val="92D050"/>
              </a:solidFill>
              <a:ln w="9525">
                <a:solidFill>
                  <a:srgbClr val="92D050"/>
                </a:solidFill>
              </a:ln>
              <a:effectLst/>
            </c:spPr>
          </c:marker>
          <c:cat>
            <c:strRef>
              <c:f>'IBM Cost Reports'!$J$17:$N$17</c:f>
              <c:strCache>
                <c:ptCount val="5"/>
                <c:pt idx="0">
                  <c:v>0 Risks</c:v>
                </c:pt>
                <c:pt idx="1">
                  <c:v>1 Risk</c:v>
                </c:pt>
                <c:pt idx="2">
                  <c:v>2 Risks</c:v>
                </c:pt>
                <c:pt idx="3">
                  <c:v>3 Risks</c:v>
                </c:pt>
                <c:pt idx="4">
                  <c:v>4 Risks</c:v>
                </c:pt>
              </c:strCache>
            </c:strRef>
          </c:cat>
          <c:val>
            <c:numRef>
              <c:f>'IBM Cost Reports'!$J$20:$N$20</c:f>
              <c:numCache>
                <c:formatCode>"$"#,##0</c:formatCode>
                <c:ptCount val="5"/>
                <c:pt idx="0">
                  <c:v>7038.5484510401502</c:v>
                </c:pt>
                <c:pt idx="1">
                  <c:v>8165.35533031674</c:v>
                </c:pt>
                <c:pt idx="2">
                  <c:v>7857.3203784458701</c:v>
                </c:pt>
                <c:pt idx="3">
                  <c:v>8992.3669737137698</c:v>
                </c:pt>
                <c:pt idx="4">
                  <c:v>9455.6386923076898</c:v>
                </c:pt>
              </c:numCache>
            </c:numRef>
          </c:val>
          <c:smooth val="0"/>
          <c:extLst>
            <c:ext xmlns:c16="http://schemas.microsoft.com/office/drawing/2014/chart" uri="{C3380CC4-5D6E-409C-BE32-E72D297353CC}">
              <c16:uniqueId val="{00000002-DC24-4AA7-A060-B856297EBF6A}"/>
            </c:ext>
          </c:extLst>
        </c:ser>
        <c:dLbls>
          <c:showLegendKey val="0"/>
          <c:showVal val="0"/>
          <c:showCatName val="0"/>
          <c:showSerName val="0"/>
          <c:showPercent val="0"/>
          <c:showBubbleSize val="0"/>
        </c:dLbls>
        <c:marker val="1"/>
        <c:smooth val="0"/>
        <c:axId val="563466224"/>
        <c:axId val="563470488"/>
      </c:lineChart>
      <c:catAx>
        <c:axId val="56346622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Calibri" panose="020F0502020204030204" pitchFamily="34" charset="0"/>
              </a:defRPr>
            </a:pPr>
            <a:endParaRPr lang="en-US"/>
          </a:p>
        </c:txPr>
        <c:crossAx val="563470488"/>
        <c:crosses val="autoZero"/>
        <c:auto val="1"/>
        <c:lblAlgn val="ctr"/>
        <c:lblOffset val="100"/>
        <c:noMultiLvlLbl val="0"/>
      </c:catAx>
      <c:valAx>
        <c:axId val="563470488"/>
        <c:scaling>
          <c:orientation val="minMax"/>
          <c:max val="10000"/>
          <c:min val="1000"/>
        </c:scaling>
        <c:delete val="1"/>
        <c:axPos val="l"/>
        <c:majorGridlines>
          <c:spPr>
            <a:ln w="9525" cap="flat" cmpd="sng" algn="ctr">
              <a:noFill/>
              <a:round/>
            </a:ln>
            <a:effectLst/>
          </c:spPr>
        </c:majorGridlines>
        <c:numFmt formatCode="&quot;$&quot;#,##0" sourceLinked="1"/>
        <c:majorTickMark val="in"/>
        <c:minorTickMark val="none"/>
        <c:tickLblPos val="nextTo"/>
        <c:crossAx val="563466224"/>
        <c:crosses val="autoZero"/>
        <c:crossBetween val="between"/>
        <c:majorUnit val="9000"/>
        <c:minorUnit val="5000"/>
      </c:valAx>
      <c:spPr>
        <a:noFill/>
        <a:ln>
          <a:noFill/>
        </a:ln>
        <a:effectLst/>
      </c:spPr>
    </c:plotArea>
    <c:legend>
      <c:legendPos val="b"/>
      <c:layout>
        <c:manualLayout>
          <c:xMode val="edge"/>
          <c:yMode val="edge"/>
          <c:x val="0.34530672636508669"/>
          <c:y val="0.85651025627854727"/>
          <c:w val="0.3379349620632176"/>
          <c:h val="0.10401321360665954"/>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Calibri" panose="020F050202020403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latin typeface="Calibri" panose="020F0502020204030204" pitchFamily="34" charset="0"/>
          <a:cs typeface="Calibri" panose="020F050202020403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6235E8-445E-4C2B-B991-88342C7F2689}" type="datetimeFigureOut">
              <a:rPr lang="en-GB" smtClean="0"/>
              <a:t>23/06/2020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F4A16-E9FB-4E2E-B3F8-F7FA3D5CB2BB}" type="slidenum">
              <a:rPr lang="en-GB" smtClean="0"/>
              <a:t>‹#›</a:t>
            </a:fld>
            <a:endParaRPr lang="en-GB"/>
          </a:p>
        </p:txBody>
      </p:sp>
    </p:spTree>
    <p:extLst>
      <p:ext uri="{BB962C8B-B14F-4D97-AF65-F5344CB8AC3E}">
        <p14:creationId xmlns:p14="http://schemas.microsoft.com/office/powerpoint/2010/main" val="2729566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261C6A-B723-4626-8E07-ACAE984FA5FB}" type="slidenum">
              <a:rPr lang="en-GB" smtClean="0"/>
              <a:t>4</a:t>
            </a:fld>
            <a:endParaRPr lang="en-GB" dirty="0"/>
          </a:p>
        </p:txBody>
      </p:sp>
    </p:spTree>
    <p:extLst>
      <p:ext uri="{BB962C8B-B14F-4D97-AF65-F5344CB8AC3E}">
        <p14:creationId xmlns:p14="http://schemas.microsoft.com/office/powerpoint/2010/main" val="4115571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61C6A-B723-4626-8E07-ACAE984FA5F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4637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38C4F6-60A7-4CF3-A86D-42771C0ABEAC}" type="slidenum">
              <a:rPr lang="en-US" smtClean="0"/>
              <a:t>20</a:t>
            </a:fld>
            <a:endParaRPr lang="en-US"/>
          </a:p>
        </p:txBody>
      </p:sp>
    </p:spTree>
    <p:extLst>
      <p:ext uri="{BB962C8B-B14F-4D97-AF65-F5344CB8AC3E}">
        <p14:creationId xmlns:p14="http://schemas.microsoft.com/office/powerpoint/2010/main" val="3443398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261C6A-B723-4626-8E07-ACAE984FA5FB}" type="slidenum">
              <a:rPr lang="en-GB" smtClean="0"/>
              <a:t>21</a:t>
            </a:fld>
            <a:endParaRPr lang="en-GB" dirty="0"/>
          </a:p>
        </p:txBody>
      </p:sp>
    </p:spTree>
    <p:extLst>
      <p:ext uri="{BB962C8B-B14F-4D97-AF65-F5344CB8AC3E}">
        <p14:creationId xmlns:p14="http://schemas.microsoft.com/office/powerpoint/2010/main" val="1924560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261C6A-B723-4626-8E07-ACAE984FA5FB}" type="slidenum">
              <a:rPr lang="en-GB" smtClean="0"/>
              <a:t>5</a:t>
            </a:fld>
            <a:endParaRPr lang="en-GB" dirty="0"/>
          </a:p>
        </p:txBody>
      </p:sp>
    </p:spTree>
    <p:extLst>
      <p:ext uri="{BB962C8B-B14F-4D97-AF65-F5344CB8AC3E}">
        <p14:creationId xmlns:p14="http://schemas.microsoft.com/office/powerpoint/2010/main" val="81837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261C6A-B723-4626-8E07-ACAE984FA5FB}" type="slidenum">
              <a:rPr lang="en-GB" smtClean="0"/>
              <a:t>6</a:t>
            </a:fld>
            <a:endParaRPr lang="en-GB" dirty="0"/>
          </a:p>
        </p:txBody>
      </p:sp>
    </p:spTree>
    <p:extLst>
      <p:ext uri="{BB962C8B-B14F-4D97-AF65-F5344CB8AC3E}">
        <p14:creationId xmlns:p14="http://schemas.microsoft.com/office/powerpoint/2010/main" val="3731301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261C6A-B723-4626-8E07-ACAE984FA5FB}" type="slidenum">
              <a:rPr lang="en-GB" smtClean="0"/>
              <a:t>7</a:t>
            </a:fld>
            <a:endParaRPr lang="en-GB" dirty="0"/>
          </a:p>
        </p:txBody>
      </p:sp>
    </p:spTree>
    <p:extLst>
      <p:ext uri="{BB962C8B-B14F-4D97-AF65-F5344CB8AC3E}">
        <p14:creationId xmlns:p14="http://schemas.microsoft.com/office/powerpoint/2010/main" val="1258826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261C6A-B723-4626-8E07-ACAE984FA5FB}" type="slidenum">
              <a:rPr lang="en-GB" smtClean="0"/>
              <a:t>8</a:t>
            </a:fld>
            <a:endParaRPr lang="en-GB" dirty="0"/>
          </a:p>
        </p:txBody>
      </p:sp>
    </p:spTree>
    <p:extLst>
      <p:ext uri="{BB962C8B-B14F-4D97-AF65-F5344CB8AC3E}">
        <p14:creationId xmlns:p14="http://schemas.microsoft.com/office/powerpoint/2010/main" val="2341135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261C6A-B723-4626-8E07-ACAE984FA5FB}" type="slidenum">
              <a:rPr lang="en-GB" smtClean="0"/>
              <a:t>9</a:t>
            </a:fld>
            <a:endParaRPr lang="en-GB" dirty="0"/>
          </a:p>
        </p:txBody>
      </p:sp>
    </p:spTree>
    <p:extLst>
      <p:ext uri="{BB962C8B-B14F-4D97-AF65-F5344CB8AC3E}">
        <p14:creationId xmlns:p14="http://schemas.microsoft.com/office/powerpoint/2010/main" val="3690367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261C6A-B723-4626-8E07-ACAE984FA5FB}" type="slidenum">
              <a:rPr lang="en-GB" smtClean="0"/>
              <a:t>10</a:t>
            </a:fld>
            <a:endParaRPr lang="en-GB" dirty="0"/>
          </a:p>
        </p:txBody>
      </p:sp>
    </p:spTree>
    <p:extLst>
      <p:ext uri="{BB962C8B-B14F-4D97-AF65-F5344CB8AC3E}">
        <p14:creationId xmlns:p14="http://schemas.microsoft.com/office/powerpoint/2010/main" val="537550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261C6A-B723-4626-8E07-ACAE984FA5FB}" type="slidenum">
              <a:rPr lang="en-GB" smtClean="0"/>
              <a:t>12</a:t>
            </a:fld>
            <a:endParaRPr lang="en-GB" dirty="0"/>
          </a:p>
        </p:txBody>
      </p:sp>
    </p:spTree>
    <p:extLst>
      <p:ext uri="{BB962C8B-B14F-4D97-AF65-F5344CB8AC3E}">
        <p14:creationId xmlns:p14="http://schemas.microsoft.com/office/powerpoint/2010/main" val="715506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solidFill>
            </a:endParaRPr>
          </a:p>
        </p:txBody>
      </p:sp>
      <p:sp>
        <p:nvSpPr>
          <p:cNvPr id="4" name="Slide Number Placeholder 3"/>
          <p:cNvSpPr>
            <a:spLocks noGrp="1"/>
          </p:cNvSpPr>
          <p:nvPr>
            <p:ph type="sldNum" sz="quarter" idx="5"/>
          </p:nvPr>
        </p:nvSpPr>
        <p:spPr/>
        <p:txBody>
          <a:bodyPr/>
          <a:lstStyle/>
          <a:p>
            <a:fld id="{BCE60C17-E90D-A746-BB48-E43DE80550AB}" type="slidenum">
              <a:rPr lang="en-US" smtClean="0"/>
              <a:t>14</a:t>
            </a:fld>
            <a:endParaRPr lang="en-US" dirty="0"/>
          </a:p>
        </p:txBody>
      </p:sp>
    </p:spTree>
    <p:extLst>
      <p:ext uri="{BB962C8B-B14F-4D97-AF65-F5344CB8AC3E}">
        <p14:creationId xmlns:p14="http://schemas.microsoft.com/office/powerpoint/2010/main" val="3276323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3000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sp>
        <p:nvSpPr>
          <p:cNvPr id="2" name="HeroHeading1"/>
          <p:cNvSpPr>
            <a:spLocks noGrp="1"/>
          </p:cNvSpPr>
          <p:nvPr>
            <p:ph type="ctrTitle" hasCustomPrompt="1"/>
            <p:custDataLst>
              <p:tags r:id="rId1"/>
            </p:custDataLst>
          </p:nvPr>
        </p:nvSpPr>
        <p:spPr>
          <a:xfrm>
            <a:off x="685800" y="1537843"/>
            <a:ext cx="5184648" cy="836790"/>
          </a:xfrm>
        </p:spPr>
        <p:txBody>
          <a:bodyPr vert="horz" wrap="none" lIns="0" tIns="0" rIns="0" bIns="0" rtlCol="0" anchor="t" anchorCtr="0">
            <a:noAutofit/>
          </a:bodyPr>
          <a:lstStyle>
            <a:lvl1pPr>
              <a:defRPr lang="en-GB" sz="5625" baseline="0">
                <a:solidFill>
                  <a:schemeClr val="bg1"/>
                </a:solidFill>
                <a:latin typeface="Mute" panose="00000500000000000000" pitchFamily="50" charset="0"/>
              </a:defRPr>
            </a:lvl1pPr>
          </a:lstStyle>
          <a:p>
            <a:pPr lvl="0"/>
            <a:r>
              <a:rPr lang="en-US"/>
              <a:t>heading 1</a:t>
            </a:r>
            <a:endParaRPr lang="en-GB" dirty="0"/>
          </a:p>
        </p:txBody>
      </p:sp>
      <p:sp>
        <p:nvSpPr>
          <p:cNvPr id="3" name="HeroHeading2"/>
          <p:cNvSpPr>
            <a:spLocks noGrp="1"/>
          </p:cNvSpPr>
          <p:nvPr>
            <p:ph type="subTitle" idx="1" hasCustomPrompt="1"/>
            <p:custDataLst>
              <p:tags r:id="rId2"/>
            </p:custDataLst>
          </p:nvPr>
        </p:nvSpPr>
        <p:spPr>
          <a:xfrm>
            <a:off x="685800" y="2247139"/>
            <a:ext cx="5184648" cy="1575689"/>
          </a:xfrm>
          <a:noFill/>
        </p:spPr>
        <p:txBody>
          <a:bodyPr vert="horz" wrap="square" lIns="0" tIns="0" rIns="0" bIns="0" rtlCol="0" anchor="t" anchorCtr="0">
            <a:noAutofit/>
          </a:bodyPr>
          <a:lstStyle>
            <a:lvl1pPr marL="0" indent="0">
              <a:lnSpc>
                <a:spcPct val="80000"/>
              </a:lnSpc>
              <a:spcBef>
                <a:spcPts val="1000"/>
              </a:spcBef>
              <a:buNone/>
              <a:defRPr lang="en-GB" sz="10000" b="1">
                <a:solidFill>
                  <a:schemeClr val="bg1"/>
                </a:solidFill>
                <a:latin typeface="Grifo S" panose="02050803090505060204" pitchFamily="18" charset="0"/>
              </a:defRPr>
            </a:lvl1pPr>
          </a:lstStyle>
          <a:p>
            <a:pPr lvl="0"/>
            <a:r>
              <a:rPr lang="en-US"/>
              <a:t>heading 2</a:t>
            </a:r>
            <a:endParaRPr lang="en-GB" dirty="0"/>
          </a:p>
        </p:txBody>
      </p:sp>
      <p:sp>
        <p:nvSpPr>
          <p:cNvPr id="7" name="Tagline"/>
          <p:cNvSpPr txBox="1"/>
          <p:nvPr userDrawn="1">
            <p:custDataLst>
              <p:tags r:id="rId3"/>
            </p:custDataLst>
          </p:nvPr>
        </p:nvSpPr>
        <p:spPr>
          <a:xfrm>
            <a:off x="685801" y="6313678"/>
            <a:ext cx="1186053" cy="276987"/>
          </a:xfrm>
          <a:prstGeom prst="rect">
            <a:avLst/>
          </a:prstGeom>
          <a:noFill/>
        </p:spPr>
        <p:txBody>
          <a:bodyPr vert="horz" wrap="none" lIns="0" tIns="0" rIns="0" bIns="0" rtlCol="0" anchor="t" anchorCtr="0">
            <a:noAutofit/>
          </a:bodyPr>
          <a:lstStyle/>
          <a:p>
            <a:pPr algn="l"/>
            <a:r>
              <a:rPr lang="en-GB" sz="1200">
                <a:solidFill>
                  <a:schemeClr val="bg1"/>
                </a:solidFill>
                <a:latin typeface="Mute Light" panose="00000400000000000000" pitchFamily="50" charset="0"/>
              </a:rPr>
              <a:t>welcome to brighter</a:t>
            </a:r>
            <a:endParaRPr lang="en-GB" sz="1200" dirty="0">
              <a:solidFill>
                <a:schemeClr val="bg1"/>
              </a:solidFill>
              <a:latin typeface="Mute Light" panose="00000400000000000000" pitchFamily="50" charset="0"/>
            </a:endParaRPr>
          </a:p>
        </p:txBody>
      </p:sp>
      <p:pic>
        <p:nvPicPr>
          <p:cNvPr id="4" name="FrontCoverLogo"/>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invGray">
          <a:xfrm>
            <a:off x="685800" y="572389"/>
            <a:ext cx="1591059" cy="219456"/>
          </a:xfrm>
          <a:prstGeom prst="rect">
            <a:avLst/>
          </a:prstGeom>
        </p:spPr>
      </p:pic>
      <p:pic>
        <p:nvPicPr>
          <p:cNvPr id="6" name="Pictur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7316"/>
            <a:ext cx="9144000" cy="6865316"/>
          </a:xfrm>
          <a:prstGeom prst="rect">
            <a:avLst/>
          </a:prstGeom>
          <a:ln>
            <a:noFill/>
          </a:ln>
          <a:effectLst>
            <a:softEdge rad="112500"/>
          </a:effectLst>
        </p:spPr>
      </p:pic>
    </p:spTree>
    <p:extLst>
      <p:ext uri="{BB962C8B-B14F-4D97-AF65-F5344CB8AC3E}">
        <p14:creationId xmlns:p14="http://schemas.microsoft.com/office/powerpoint/2010/main" val="15122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ack Cover">
    <p:bg>
      <p:bgPr>
        <a:gradFill flip="none" rotWithShape="1">
          <a:gsLst>
            <a:gs pos="3000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422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itle + half page 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884985-C696-5E4D-9E23-27814C89ACD7}"/>
              </a:ext>
            </a:extLst>
          </p:cNvPr>
          <p:cNvSpPr/>
          <p:nvPr/>
        </p:nvSpPr>
        <p:spPr>
          <a:xfrm>
            <a:off x="6108896" y="0"/>
            <a:ext cx="303510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93420" y="579120"/>
            <a:ext cx="3429000" cy="822960"/>
          </a:xfrm>
        </p:spPr>
        <p:txBody>
          <a:bodyPr/>
          <a:lstStyle/>
          <a:p>
            <a:r>
              <a:rPr lang="en-US" dirty="0"/>
              <a:t>Click to edit Master title style</a:t>
            </a:r>
          </a:p>
        </p:txBody>
      </p:sp>
      <p:pic>
        <p:nvPicPr>
          <p:cNvPr id="5" name="Picture 4">
            <a:extLst>
              <a:ext uri="{FF2B5EF4-FFF2-40B4-BE49-F238E27FC236}">
                <a16:creationId xmlns:a16="http://schemas.microsoft.com/office/drawing/2014/main" id="{D6492977-7C8B-9840-8CC5-B7799F689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1" y="6324602"/>
            <a:ext cx="655235" cy="117087"/>
          </a:xfrm>
          <a:prstGeom prst="rect">
            <a:avLst/>
          </a:prstGeom>
        </p:spPr>
      </p:pic>
      <p:sp>
        <p:nvSpPr>
          <p:cNvPr id="3" name="Footer Placeholder 2">
            <a:extLst>
              <a:ext uri="{FF2B5EF4-FFF2-40B4-BE49-F238E27FC236}">
                <a16:creationId xmlns:a16="http://schemas.microsoft.com/office/drawing/2014/main" id="{9877CFBB-869D-FB40-AB42-A575D1341F32}"/>
              </a:ext>
            </a:extLst>
          </p:cNvPr>
          <p:cNvSpPr>
            <a:spLocks noGrp="1"/>
          </p:cNvSpPr>
          <p:nvPr>
            <p:ph type="ftr" sz="quarter" idx="10"/>
          </p:nvPr>
        </p:nvSpPr>
        <p:spPr>
          <a:xfrm>
            <a:off x="1963341" y="6334909"/>
            <a:ext cx="2400300" cy="124531"/>
          </a:xfrm>
          <a:prstGeom prst="rect">
            <a:avLst/>
          </a:prstGeom>
        </p:spPr>
        <p:txBody>
          <a:bodyPr/>
          <a:lstStyle>
            <a:lvl1pPr>
              <a:defRPr sz="450">
                <a:solidFill>
                  <a:schemeClr val="bg2"/>
                </a:solidFill>
              </a:defRPr>
            </a:lvl1pPr>
          </a:lstStyle>
          <a:p>
            <a:pPr>
              <a:lnSpc>
                <a:spcPct val="90000"/>
              </a:lnSpc>
              <a:spcBef>
                <a:spcPts val="750"/>
              </a:spcBef>
            </a:pPr>
            <a:endParaRPr lang="en-US" dirty="0"/>
          </a:p>
        </p:txBody>
      </p:sp>
      <p:sp>
        <p:nvSpPr>
          <p:cNvPr id="8" name="TextBox 7">
            <a:extLst>
              <a:ext uri="{FF2B5EF4-FFF2-40B4-BE49-F238E27FC236}">
                <a16:creationId xmlns:a16="http://schemas.microsoft.com/office/drawing/2014/main" id="{8E580B94-0F41-3143-9F9D-9CABC9FB69C9}"/>
              </a:ext>
            </a:extLst>
          </p:cNvPr>
          <p:cNvSpPr txBox="1"/>
          <p:nvPr userDrawn="1">
            <p:custDataLst>
              <p:tags r:id="rId1"/>
            </p:custDataLst>
          </p:nvPr>
        </p:nvSpPr>
        <p:spPr>
          <a:xfrm>
            <a:off x="8208169" y="6305550"/>
            <a:ext cx="250031" cy="11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defPPr>
              <a:defRPr lang="en-US"/>
            </a:defPPr>
            <a:lvl1pPr algn="r">
              <a:lnSpc>
                <a:spcPct val="100000"/>
              </a:lnSpc>
              <a:defRPr sz="1100">
                <a:solidFill>
                  <a:schemeClr val="accent1"/>
                </a:solidFill>
                <a:latin typeface="Arial" pitchFamily="34" charset="0"/>
                <a:cs typeface="Arial" pitchFamily="34" charset="0"/>
              </a:defRPr>
            </a:lvl1pPr>
          </a:lstStyle>
          <a:p>
            <a:pPr lvl="0"/>
            <a:fld id="{674AE3D8-ADA0-447B-9E8F-F53DD9427628}" type="slidenum">
              <a:rPr lang="en-GB" sz="750" b="0" i="0" smtClean="0">
                <a:solidFill>
                  <a:schemeClr val="bg2"/>
                </a:solidFill>
                <a:latin typeface="Mute Regular" pitchFamily="2" charset="77"/>
                <a:cs typeface="Calibri" panose="020F0502020204030204" pitchFamily="34" charset="0"/>
              </a:rPr>
              <a:pPr/>
              <a:t>‹#›</a:t>
            </a:fld>
            <a:endParaRPr lang="en-GB" sz="750" b="0" i="0" dirty="0">
              <a:solidFill>
                <a:schemeClr val="bg2"/>
              </a:solidFill>
              <a:latin typeface="Mute Regular" pitchFamily="2" charset="77"/>
              <a:cs typeface="Calibri" panose="020F0502020204030204" pitchFamily="34" charset="0"/>
            </a:endParaRPr>
          </a:p>
        </p:txBody>
      </p:sp>
      <p:sp>
        <p:nvSpPr>
          <p:cNvPr id="9" name="Text Placeholder 3">
            <a:extLst>
              <a:ext uri="{FF2B5EF4-FFF2-40B4-BE49-F238E27FC236}">
                <a16:creationId xmlns:a16="http://schemas.microsoft.com/office/drawing/2014/main" id="{29EC70CB-77C1-9B40-9C99-008B9F118A46}"/>
              </a:ext>
            </a:extLst>
          </p:cNvPr>
          <p:cNvSpPr>
            <a:spLocks noGrp="1"/>
          </p:cNvSpPr>
          <p:nvPr>
            <p:ph type="body" sz="half" idx="13" hasCustomPrompt="1"/>
          </p:nvPr>
        </p:nvSpPr>
        <p:spPr>
          <a:xfrm>
            <a:off x="4572001" y="6332681"/>
            <a:ext cx="2914650" cy="301752"/>
          </a:xfrm>
        </p:spPr>
        <p:txBody>
          <a:bodyPr vert="horz" lIns="0" tIns="0" rIns="0" bIns="0" rtlCol="0" anchor="t" anchorCtr="0">
            <a:noAutofit/>
          </a:bodyPr>
          <a:lstStyle>
            <a:lvl1pPr>
              <a:defRPr lang="en-US" sz="450" b="0" baseline="0" dirty="0">
                <a:solidFill>
                  <a:schemeClr val="bg1"/>
                </a:solidFill>
                <a:latin typeface="+mn-lt"/>
                <a:cs typeface="Calibri" panose="020F0502020204030204" pitchFamily="34" charset="0"/>
              </a:defRPr>
            </a:lvl1pPr>
          </a:lstStyle>
          <a:p>
            <a:pPr lvl="0">
              <a:lnSpc>
                <a:spcPct val="90000"/>
              </a:lnSpc>
              <a:spcBef>
                <a:spcPts val="750"/>
              </a:spcBef>
            </a:pPr>
            <a:r>
              <a:rPr lang="en-US" dirty="0"/>
              <a:t>Copyright 2019 Mercer LLC. All rights reserved.</a:t>
            </a:r>
          </a:p>
        </p:txBody>
      </p:sp>
    </p:spTree>
    <p:extLst>
      <p:ext uri="{BB962C8B-B14F-4D97-AF65-F5344CB8AC3E}">
        <p14:creationId xmlns:p14="http://schemas.microsoft.com/office/powerpoint/2010/main" val="822170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lang="en-US" dirty="0"/>
          </a:p>
        </p:txBody>
      </p:sp>
      <p:sp>
        <p:nvSpPr>
          <p:cNvPr id="3" name="BodyText"/>
          <p:cNvSpPr>
            <a:spLocks noGrp="1"/>
          </p:cNvSpPr>
          <p:nvPr>
            <p:ph idx="1"/>
          </p:nvPr>
        </p:nvSpPr>
        <p:spPr>
          <a:xfrm>
            <a:off x="434398" y="1645920"/>
            <a:ext cx="8271775" cy="4389120"/>
          </a:xfrm>
        </p:spPr>
        <p:txBody>
          <a:bodyPr/>
          <a:lstStyle>
            <a:lvl1pPr>
              <a:spcBef>
                <a:spcPts val="1331"/>
              </a:spcBef>
              <a:defRPr/>
            </a:lvl1pPr>
            <a:lvl2pPr>
              <a:spcBef>
                <a:spcPts val="476"/>
              </a:spcBef>
              <a:defRPr/>
            </a:lvl2pPr>
            <a:lvl3pPr>
              <a:spcBef>
                <a:spcPts val="476"/>
              </a:spcBef>
              <a:defRPr/>
            </a:lvl3pPr>
            <a:lvl4pPr>
              <a:spcBef>
                <a:spcPts val="476"/>
              </a:spcBef>
              <a:defRPr/>
            </a:lvl4pPr>
            <a:lvl5pPr>
              <a:spcBef>
                <a:spcPts val="476"/>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433845" y="305667"/>
            <a:ext cx="8271775" cy="228600"/>
          </a:xfrm>
        </p:spPr>
        <p:txBody>
          <a:bodyPr anchor="b" anchorCtr="0"/>
          <a:lstStyle>
            <a:lvl1pPr marL="0" indent="0">
              <a:spcBef>
                <a:spcPts val="0"/>
              </a:spcBef>
              <a:buNone/>
              <a:defRPr sz="952" b="1" cap="all" spc="286" baseline="0">
                <a:solidFill>
                  <a:schemeClr val="bg2"/>
                </a:solidFill>
              </a:defRPr>
            </a:lvl1pPr>
          </a:lstStyle>
          <a:p>
            <a:pPr lvl="0"/>
            <a:r>
              <a:rPr lang="en-US" dirty="0"/>
              <a:t>Click to edit Master text styles</a:t>
            </a:r>
          </a:p>
        </p:txBody>
      </p:sp>
      <p:sp>
        <p:nvSpPr>
          <p:cNvPr id="6" name="Slide Number Placeholder 3"/>
          <p:cNvSpPr>
            <a:spLocks noGrp="1"/>
          </p:cNvSpPr>
          <p:nvPr>
            <p:ph type="sldNum" sz="quarter" idx="4"/>
          </p:nvPr>
        </p:nvSpPr>
        <p:spPr>
          <a:xfrm>
            <a:off x="8194163" y="6473032"/>
            <a:ext cx="513721" cy="182880"/>
          </a:xfrm>
          <a:prstGeom prst="rect">
            <a:avLst/>
          </a:prstGeom>
        </p:spPr>
        <p:txBody>
          <a:bodyPr vert="horz" lIns="0" tIns="0" rIns="0" bIns="0" rtlCol="0" anchor="b" anchorCtr="0"/>
          <a:lstStyle>
            <a:lvl1pPr algn="r">
              <a:defRPr sz="952">
                <a:solidFill>
                  <a:schemeClr val="tx1">
                    <a:tint val="75000"/>
                  </a:schemeClr>
                </a:solidFill>
              </a:defRPr>
            </a:lvl1pPr>
          </a:lstStyle>
          <a:p>
            <a:fld id="{1A6AE533-8400-474F-8E8C-6E9622D26F52}"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581785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lstStyle/>
          <a:p>
            <a:r>
              <a:rPr lang="en-US" dirty="0"/>
              <a:t>Click to edit Master title style</a:t>
            </a:r>
          </a:p>
        </p:txBody>
      </p:sp>
    </p:spTree>
    <p:extLst>
      <p:ext uri="{BB962C8B-B14F-4D97-AF65-F5344CB8AC3E}">
        <p14:creationId xmlns:p14="http://schemas.microsoft.com/office/powerpoint/2010/main" val="699697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p>
        </p:txBody>
      </p:sp>
      <p:sp>
        <p:nvSpPr>
          <p:cNvPr id="4" name="Text Placeholder 4"/>
          <p:cNvSpPr>
            <a:spLocks noGrp="1"/>
          </p:cNvSpPr>
          <p:nvPr>
            <p:ph type="body" sz="quarter" idx="10" hasCustomPrompt="1"/>
          </p:nvPr>
        </p:nvSpPr>
        <p:spPr>
          <a:xfrm>
            <a:off x="433845" y="301752"/>
            <a:ext cx="8271775" cy="228600"/>
          </a:xfrm>
        </p:spPr>
        <p:txBody>
          <a:bodyPr anchor="b" anchorCtr="0"/>
          <a:lstStyle>
            <a:lvl1pPr marL="0" indent="0">
              <a:spcBef>
                <a:spcPts val="0"/>
              </a:spcBef>
              <a:buNone/>
              <a:defRPr sz="952" b="1" cap="all" spc="286" baseline="0">
                <a:solidFill>
                  <a:schemeClr val="bg2"/>
                </a:solidFill>
              </a:defRPr>
            </a:lvl1pPr>
          </a:lstStyle>
          <a:p>
            <a:pPr lvl="0"/>
            <a:r>
              <a:rPr lang="en-US" dirty="0"/>
              <a:t>Click to edit Master text styles</a:t>
            </a:r>
          </a:p>
        </p:txBody>
      </p:sp>
      <p:sp>
        <p:nvSpPr>
          <p:cNvPr id="5" name="Slide Number Placeholder 3"/>
          <p:cNvSpPr>
            <a:spLocks noGrp="1"/>
          </p:cNvSpPr>
          <p:nvPr>
            <p:ph type="sldNum" sz="quarter" idx="4"/>
          </p:nvPr>
        </p:nvSpPr>
        <p:spPr>
          <a:xfrm>
            <a:off x="8194163" y="6473032"/>
            <a:ext cx="513721" cy="182880"/>
          </a:xfrm>
          <a:prstGeom prst="rect">
            <a:avLst/>
          </a:prstGeom>
        </p:spPr>
        <p:txBody>
          <a:bodyPr vert="horz" lIns="0" tIns="0" rIns="0" bIns="0" rtlCol="0" anchor="b" anchorCtr="0"/>
          <a:lstStyle>
            <a:lvl1pPr algn="r">
              <a:defRPr sz="952">
                <a:solidFill>
                  <a:schemeClr val="tx1">
                    <a:tint val="75000"/>
                  </a:schemeClr>
                </a:solidFill>
              </a:defRPr>
            </a:lvl1pPr>
          </a:lstStyle>
          <a:p>
            <a:fld id="{1A6AE533-8400-474F-8E8C-6E9622D26F52}"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945550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lstStyle/>
          <a:p>
            <a:r>
              <a:rPr lang="en-US" dirty="0"/>
              <a:t>Click to edit Master title style</a:t>
            </a:r>
          </a:p>
        </p:txBody>
      </p:sp>
    </p:spTree>
    <p:extLst>
      <p:ext uri="{BB962C8B-B14F-4D97-AF65-F5344CB8AC3E}">
        <p14:creationId xmlns:p14="http://schemas.microsoft.com/office/powerpoint/2010/main" val="3490127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lstStyle/>
          <a:p>
            <a:r>
              <a:rPr lang="en-US" dirty="0"/>
              <a:t>Click to edit Master title style</a:t>
            </a:r>
          </a:p>
        </p:txBody>
      </p:sp>
    </p:spTree>
    <p:extLst>
      <p:ext uri="{BB962C8B-B14F-4D97-AF65-F5344CB8AC3E}">
        <p14:creationId xmlns:p14="http://schemas.microsoft.com/office/powerpoint/2010/main" val="1087889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 Large white">
    <p:bg>
      <p:bgPr>
        <a:solidFill>
          <a:schemeClr val="bg1"/>
        </a:solidFill>
        <a:effectLst/>
      </p:bgPr>
    </p:bg>
    <p:spTree>
      <p:nvGrpSpPr>
        <p:cNvPr id="1" name=""/>
        <p:cNvGrpSpPr/>
        <p:nvPr/>
      </p:nvGrpSpPr>
      <p:grpSpPr>
        <a:xfrm>
          <a:off x="0" y="0"/>
          <a:ext cx="0" cy="0"/>
          <a:chOff x="0" y="0"/>
          <a:chExt cx="0" cy="0"/>
        </a:xfrm>
      </p:grpSpPr>
      <p:sp>
        <p:nvSpPr>
          <p:cNvPr id="2" name="HeroHeading1"/>
          <p:cNvSpPr>
            <a:spLocks noGrp="1"/>
          </p:cNvSpPr>
          <p:nvPr>
            <p:ph type="ctrTitle" hasCustomPrompt="1"/>
            <p:custDataLst>
              <p:tags r:id="rId1"/>
            </p:custDataLst>
          </p:nvPr>
        </p:nvSpPr>
        <p:spPr>
          <a:xfrm>
            <a:off x="685800" y="1537844"/>
            <a:ext cx="5172075" cy="1368933"/>
          </a:xfrm>
        </p:spPr>
        <p:txBody>
          <a:bodyPr vert="horz" wrap="none" lIns="0" tIns="0" rIns="0" bIns="0" rtlCol="0" anchor="t" anchorCtr="0">
            <a:noAutofit/>
          </a:bodyPr>
          <a:lstStyle>
            <a:lvl1pPr>
              <a:defRPr lang="en-GB" sz="7313" baseline="0">
                <a:solidFill>
                  <a:schemeClr val="accent1"/>
                </a:solidFill>
                <a:latin typeface="Mute" panose="00000500000000000000" pitchFamily="50" charset="0"/>
              </a:defRPr>
            </a:lvl1pPr>
          </a:lstStyle>
          <a:p>
            <a:pPr lvl="0"/>
            <a:r>
              <a:rPr lang="en-US"/>
              <a:t>hero heading 1 here</a:t>
            </a:r>
            <a:endParaRPr lang="en-GB" dirty="0"/>
          </a:p>
        </p:txBody>
      </p:sp>
      <p:sp>
        <p:nvSpPr>
          <p:cNvPr id="3" name="HeroHeading2"/>
          <p:cNvSpPr>
            <a:spLocks noGrp="1"/>
          </p:cNvSpPr>
          <p:nvPr>
            <p:ph type="subTitle" idx="1" hasCustomPrompt="1"/>
            <p:custDataLst>
              <p:tags r:id="rId2"/>
            </p:custDataLst>
          </p:nvPr>
        </p:nvSpPr>
        <p:spPr>
          <a:xfrm>
            <a:off x="685800" y="2694305"/>
            <a:ext cx="5172075" cy="1360811648"/>
          </a:xfrm>
          <a:noFill/>
        </p:spPr>
        <p:txBody>
          <a:bodyPr vert="horz" wrap="none" lIns="0" tIns="0" rIns="0" bIns="0" rtlCol="0" anchor="t" anchorCtr="0">
            <a:noAutofit/>
          </a:bodyPr>
          <a:lstStyle>
            <a:lvl1pPr marL="0" indent="0">
              <a:lnSpc>
                <a:spcPct val="80000"/>
              </a:lnSpc>
              <a:spcBef>
                <a:spcPts val="750"/>
              </a:spcBef>
              <a:buNone/>
              <a:defRPr lang="en-GB" sz="9750">
                <a:gradFill flip="none" rotWithShape="1">
                  <a:gsLst>
                    <a:gs pos="100000">
                      <a:schemeClr val="accent1"/>
                    </a:gs>
                    <a:gs pos="0">
                      <a:schemeClr val="accent2"/>
                    </a:gs>
                  </a:gsLst>
                  <a:lin ang="7200000" scaled="0"/>
                  <a:tileRect/>
                </a:gradFill>
                <a:latin typeface="Grifo S" panose="02050803090505060204" pitchFamily="18" charset="0"/>
              </a:defRPr>
            </a:lvl1pPr>
          </a:lstStyle>
          <a:p>
            <a:pPr lvl="0"/>
            <a:r>
              <a:rPr lang="en-US"/>
              <a:t>hero head 2</a:t>
            </a:r>
            <a:endParaRPr lang="en-GB" dirty="0"/>
          </a:p>
        </p:txBody>
      </p:sp>
      <p:sp>
        <p:nvSpPr>
          <p:cNvPr id="7" name="Tagline"/>
          <p:cNvSpPr txBox="1"/>
          <p:nvPr userDrawn="1"/>
        </p:nvSpPr>
        <p:spPr>
          <a:xfrm>
            <a:off x="685801" y="6313716"/>
            <a:ext cx="1186094" cy="276999"/>
          </a:xfrm>
          <a:prstGeom prst="rect">
            <a:avLst/>
          </a:prstGeom>
          <a:noFill/>
        </p:spPr>
        <p:txBody>
          <a:bodyPr vert="horz" wrap="none" lIns="0" tIns="0" rIns="0" bIns="0" rtlCol="0" anchor="t" anchorCtr="0">
            <a:noAutofit/>
          </a:bodyPr>
          <a:lstStyle/>
          <a:p>
            <a:pPr algn="l"/>
            <a:r>
              <a:rPr lang="en-GB" sz="900">
                <a:solidFill>
                  <a:schemeClr val="tx2"/>
                </a:solidFill>
                <a:latin typeface="Mute Light" panose="00000400000000000000" pitchFamily="50" charset="0"/>
              </a:rPr>
              <a:t>welcome to brighter</a:t>
            </a:r>
            <a:endParaRPr lang="en-GB" sz="900" dirty="0">
              <a:solidFill>
                <a:schemeClr val="tx2"/>
              </a:solidFill>
              <a:latin typeface="Mute Light" panose="00000400000000000000" pitchFamily="50" charset="0"/>
            </a:endParaRPr>
          </a:p>
        </p:txBody>
      </p:sp>
      <p:pic>
        <p:nvPicPr>
          <p:cNvPr id="4" name="FrontCover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3038" y="572389"/>
            <a:ext cx="1193294" cy="219456"/>
          </a:xfrm>
          <a:prstGeom prst="rect">
            <a:avLst/>
          </a:prstGeom>
        </p:spPr>
      </p:pic>
    </p:spTree>
    <p:extLst>
      <p:ext uri="{BB962C8B-B14F-4D97-AF65-F5344CB8AC3E}">
        <p14:creationId xmlns:p14="http://schemas.microsoft.com/office/powerpoint/2010/main" val="992343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 Large">
    <p:bg>
      <p:bgPr>
        <a:gradFill flip="none" rotWithShape="1">
          <a:gsLst>
            <a:gs pos="3000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sp>
        <p:nvSpPr>
          <p:cNvPr id="2" name="HeroHeading1"/>
          <p:cNvSpPr>
            <a:spLocks noGrp="1"/>
          </p:cNvSpPr>
          <p:nvPr>
            <p:ph type="ctrTitle" hasCustomPrompt="1"/>
            <p:custDataLst>
              <p:tags r:id="rId1"/>
            </p:custDataLst>
          </p:nvPr>
        </p:nvSpPr>
        <p:spPr>
          <a:xfrm>
            <a:off x="685800" y="1537844"/>
            <a:ext cx="5172075" cy="1368933"/>
          </a:xfrm>
        </p:spPr>
        <p:txBody>
          <a:bodyPr vert="horz" wrap="none" lIns="0" tIns="0" rIns="0" bIns="0" rtlCol="0" anchor="t" anchorCtr="0">
            <a:noAutofit/>
          </a:bodyPr>
          <a:lstStyle>
            <a:lvl1pPr>
              <a:defRPr lang="en-GB" sz="7313" baseline="0">
                <a:solidFill>
                  <a:schemeClr val="bg1"/>
                </a:solidFill>
                <a:latin typeface="Mute" panose="00000500000000000000" pitchFamily="50" charset="0"/>
              </a:defRPr>
            </a:lvl1pPr>
          </a:lstStyle>
          <a:p>
            <a:pPr lvl="0"/>
            <a:r>
              <a:rPr lang="en-US"/>
              <a:t>hero heading 1 here</a:t>
            </a:r>
            <a:endParaRPr lang="en-GB" dirty="0"/>
          </a:p>
        </p:txBody>
      </p:sp>
      <p:sp>
        <p:nvSpPr>
          <p:cNvPr id="3" name="HeroHeading2"/>
          <p:cNvSpPr>
            <a:spLocks noGrp="1"/>
          </p:cNvSpPr>
          <p:nvPr>
            <p:ph type="subTitle" idx="1" hasCustomPrompt="1"/>
            <p:custDataLst>
              <p:tags r:id="rId2"/>
            </p:custDataLst>
          </p:nvPr>
        </p:nvSpPr>
        <p:spPr>
          <a:xfrm>
            <a:off x="685800" y="2694305"/>
            <a:ext cx="5172075" cy="1360811648"/>
          </a:xfrm>
          <a:noFill/>
        </p:spPr>
        <p:txBody>
          <a:bodyPr vert="horz" wrap="none" lIns="0" tIns="0" rIns="0" bIns="0" rtlCol="0" anchor="t" anchorCtr="0">
            <a:noAutofit/>
          </a:bodyPr>
          <a:lstStyle>
            <a:lvl1pPr marL="0" indent="0">
              <a:lnSpc>
                <a:spcPct val="80000"/>
              </a:lnSpc>
              <a:spcBef>
                <a:spcPts val="750"/>
              </a:spcBef>
              <a:buNone/>
              <a:defRPr lang="en-GB" sz="9750">
                <a:solidFill>
                  <a:schemeClr val="bg1"/>
                </a:solidFill>
                <a:latin typeface="Grifo S" panose="02050803090505060204" pitchFamily="18" charset="0"/>
              </a:defRPr>
            </a:lvl1pPr>
          </a:lstStyle>
          <a:p>
            <a:pPr lvl="0"/>
            <a:r>
              <a:rPr lang="en-US"/>
              <a:t>hero head 2</a:t>
            </a:r>
            <a:endParaRPr lang="en-GB" dirty="0"/>
          </a:p>
        </p:txBody>
      </p:sp>
      <p:sp>
        <p:nvSpPr>
          <p:cNvPr id="7" name="Tagline"/>
          <p:cNvSpPr txBox="1"/>
          <p:nvPr userDrawn="1"/>
        </p:nvSpPr>
        <p:spPr>
          <a:xfrm>
            <a:off x="685801" y="6313716"/>
            <a:ext cx="1186094" cy="276999"/>
          </a:xfrm>
          <a:prstGeom prst="rect">
            <a:avLst/>
          </a:prstGeom>
          <a:noFill/>
        </p:spPr>
        <p:txBody>
          <a:bodyPr vert="horz" wrap="none" lIns="0" tIns="0" rIns="0" bIns="0" rtlCol="0" anchor="t" anchorCtr="0">
            <a:noAutofit/>
          </a:bodyPr>
          <a:lstStyle/>
          <a:p>
            <a:pPr algn="l"/>
            <a:r>
              <a:rPr lang="en-GB" sz="900">
                <a:solidFill>
                  <a:schemeClr val="bg1"/>
                </a:solidFill>
                <a:latin typeface="Mute Light" panose="00000400000000000000" pitchFamily="50" charset="0"/>
              </a:rPr>
              <a:t>welcome to brighter</a:t>
            </a:r>
            <a:endParaRPr lang="en-GB" sz="900" dirty="0">
              <a:solidFill>
                <a:schemeClr val="bg1"/>
              </a:solidFill>
              <a:latin typeface="Mute Light" panose="00000400000000000000" pitchFamily="50" charset="0"/>
            </a:endParaRPr>
          </a:p>
        </p:txBody>
      </p:sp>
      <p:pic>
        <p:nvPicPr>
          <p:cNvPr id="4" name="FrontCover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3038" y="572389"/>
            <a:ext cx="1193294" cy="219456"/>
          </a:xfrm>
          <a:prstGeom prst="rect">
            <a:avLst/>
          </a:prstGeom>
        </p:spPr>
      </p:pic>
    </p:spTree>
    <p:extLst>
      <p:ext uri="{BB962C8B-B14F-4D97-AF65-F5344CB8AC3E}">
        <p14:creationId xmlns:p14="http://schemas.microsoft.com/office/powerpoint/2010/main" val="4268653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 Medium white">
    <p:bg>
      <p:bgPr>
        <a:solidFill>
          <a:schemeClr val="bg1"/>
        </a:solidFill>
        <a:effectLst/>
      </p:bgPr>
    </p:bg>
    <p:spTree>
      <p:nvGrpSpPr>
        <p:cNvPr id="1" name=""/>
        <p:cNvGrpSpPr/>
        <p:nvPr/>
      </p:nvGrpSpPr>
      <p:grpSpPr>
        <a:xfrm>
          <a:off x="0" y="0"/>
          <a:ext cx="0" cy="0"/>
          <a:chOff x="0" y="0"/>
          <a:chExt cx="0" cy="0"/>
        </a:xfrm>
      </p:grpSpPr>
      <p:sp>
        <p:nvSpPr>
          <p:cNvPr id="2" name="HeroHeading1"/>
          <p:cNvSpPr>
            <a:spLocks noGrp="1"/>
          </p:cNvSpPr>
          <p:nvPr>
            <p:ph type="ctrTitle" hasCustomPrompt="1"/>
            <p:custDataLst>
              <p:tags r:id="rId1"/>
            </p:custDataLst>
          </p:nvPr>
        </p:nvSpPr>
        <p:spPr>
          <a:xfrm>
            <a:off x="685800" y="1553973"/>
            <a:ext cx="5172075" cy="427215"/>
          </a:xfrm>
        </p:spPr>
        <p:txBody>
          <a:bodyPr vert="horz" wrap="none" lIns="0" tIns="0" rIns="0" bIns="0" rtlCol="0" anchor="t" anchorCtr="0">
            <a:noAutofit/>
          </a:bodyPr>
          <a:lstStyle>
            <a:lvl1pPr>
              <a:defRPr lang="en-GB" sz="2160" baseline="0">
                <a:solidFill>
                  <a:schemeClr val="accent1"/>
                </a:solidFill>
                <a:latin typeface="Mute" panose="00000500000000000000" pitchFamily="50" charset="0"/>
              </a:defRPr>
            </a:lvl1pPr>
          </a:lstStyle>
          <a:p>
            <a:pPr lvl="0"/>
            <a:r>
              <a:rPr lang="en-US"/>
              <a:t>hero heading 1 here</a:t>
            </a:r>
            <a:endParaRPr lang="en-GB" dirty="0"/>
          </a:p>
        </p:txBody>
      </p:sp>
      <p:sp>
        <p:nvSpPr>
          <p:cNvPr id="3" name="HeroHeading2"/>
          <p:cNvSpPr>
            <a:spLocks noGrp="1"/>
          </p:cNvSpPr>
          <p:nvPr>
            <p:ph type="subTitle" idx="1" hasCustomPrompt="1"/>
            <p:custDataLst>
              <p:tags r:id="rId2"/>
            </p:custDataLst>
          </p:nvPr>
        </p:nvSpPr>
        <p:spPr>
          <a:xfrm>
            <a:off x="685800" y="1935607"/>
            <a:ext cx="5172075" cy="2445766"/>
          </a:xfrm>
          <a:noFill/>
        </p:spPr>
        <p:txBody>
          <a:bodyPr vert="horz" wrap="none" lIns="0" tIns="0" rIns="0" bIns="0" rtlCol="0" anchor="t" anchorCtr="0">
            <a:noAutofit/>
          </a:bodyPr>
          <a:lstStyle>
            <a:lvl1pPr marL="0" indent="0">
              <a:lnSpc>
                <a:spcPct val="80000"/>
              </a:lnSpc>
              <a:spcBef>
                <a:spcPts val="750"/>
              </a:spcBef>
              <a:buNone/>
              <a:defRPr lang="en-GB" sz="7200">
                <a:gradFill flip="none" rotWithShape="1">
                  <a:gsLst>
                    <a:gs pos="100000">
                      <a:schemeClr val="accent1"/>
                    </a:gs>
                    <a:gs pos="0">
                      <a:schemeClr val="accent2"/>
                    </a:gs>
                  </a:gsLst>
                  <a:lin ang="7200000" scaled="0"/>
                  <a:tileRect/>
                </a:gradFill>
                <a:latin typeface="Grifo S" panose="02050803090505060204" pitchFamily="18" charset="0"/>
              </a:defRPr>
            </a:lvl1pPr>
          </a:lstStyle>
          <a:p>
            <a:pPr lvl="0"/>
            <a:r>
              <a:rPr lang="en-US"/>
              <a:t>hero head 2</a:t>
            </a:r>
            <a:endParaRPr lang="en-GB" dirty="0"/>
          </a:p>
        </p:txBody>
      </p:sp>
      <p:sp>
        <p:nvSpPr>
          <p:cNvPr id="7" name="Tagline"/>
          <p:cNvSpPr txBox="1"/>
          <p:nvPr userDrawn="1"/>
        </p:nvSpPr>
        <p:spPr>
          <a:xfrm>
            <a:off x="685801" y="6313716"/>
            <a:ext cx="1186094" cy="276999"/>
          </a:xfrm>
          <a:prstGeom prst="rect">
            <a:avLst/>
          </a:prstGeom>
          <a:noFill/>
        </p:spPr>
        <p:txBody>
          <a:bodyPr vert="horz" wrap="none" lIns="0" tIns="0" rIns="0" bIns="0" rtlCol="0" anchor="t" anchorCtr="0">
            <a:noAutofit/>
          </a:bodyPr>
          <a:lstStyle/>
          <a:p>
            <a:pPr algn="l"/>
            <a:r>
              <a:rPr lang="en-GB" sz="900">
                <a:solidFill>
                  <a:schemeClr val="tx2"/>
                </a:solidFill>
                <a:latin typeface="Mute Light" panose="00000400000000000000" pitchFamily="50" charset="0"/>
              </a:rPr>
              <a:t>welcome to brighter</a:t>
            </a:r>
            <a:endParaRPr lang="en-GB" sz="900" dirty="0">
              <a:solidFill>
                <a:schemeClr val="tx2"/>
              </a:solidFill>
              <a:latin typeface="Mute Light" panose="00000400000000000000" pitchFamily="50" charset="0"/>
            </a:endParaRPr>
          </a:p>
        </p:txBody>
      </p:sp>
      <p:pic>
        <p:nvPicPr>
          <p:cNvPr id="4" name="FrontCover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3038" y="572389"/>
            <a:ext cx="1193294" cy="219456"/>
          </a:xfrm>
          <a:prstGeom prst="rect">
            <a:avLst/>
          </a:prstGeom>
        </p:spPr>
      </p:pic>
    </p:spTree>
    <p:extLst>
      <p:ext uri="{BB962C8B-B14F-4D97-AF65-F5344CB8AC3E}">
        <p14:creationId xmlns:p14="http://schemas.microsoft.com/office/powerpoint/2010/main" val="23519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71500"/>
            <a:ext cx="7584948" cy="952500"/>
          </a:xfrm>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0"/>
          </p:nvPr>
        </p:nvSpPr>
        <p:spPr>
          <a:xfrm>
            <a:off x="1971000" y="6325200"/>
            <a:ext cx="2602800" cy="129600"/>
          </a:xfrm>
          <a:prstGeom prst="rect">
            <a:avLst/>
          </a:prstGeom>
        </p:spPr>
        <p:txBody>
          <a:bodyPr/>
          <a:lstStyle/>
          <a:p>
            <a:fld id="{906224F6-81D6-4EE0-A2CA-B0D75C09E3EF}" type="datetime1">
              <a:rPr lang="en-GB" smtClean="0"/>
              <a:t>23/06/2020</a:t>
            </a:fld>
            <a:endParaRPr lang="en-GB" dirty="0"/>
          </a:p>
        </p:txBody>
      </p:sp>
    </p:spTree>
    <p:extLst>
      <p:ext uri="{BB962C8B-B14F-4D97-AF65-F5344CB8AC3E}">
        <p14:creationId xmlns:p14="http://schemas.microsoft.com/office/powerpoint/2010/main" val="26348320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 Medium">
    <p:bg>
      <p:bgPr>
        <a:gradFill flip="none" rotWithShape="1">
          <a:gsLst>
            <a:gs pos="3000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sp>
        <p:nvSpPr>
          <p:cNvPr id="2" name="HeroHeading1"/>
          <p:cNvSpPr>
            <a:spLocks noGrp="1"/>
          </p:cNvSpPr>
          <p:nvPr>
            <p:ph type="ctrTitle" hasCustomPrompt="1"/>
            <p:custDataLst>
              <p:tags r:id="rId1"/>
            </p:custDataLst>
          </p:nvPr>
        </p:nvSpPr>
        <p:spPr>
          <a:xfrm>
            <a:off x="685800" y="1553973"/>
            <a:ext cx="5172075" cy="427215"/>
          </a:xfrm>
        </p:spPr>
        <p:txBody>
          <a:bodyPr vert="horz" wrap="none" lIns="0" tIns="0" rIns="0" bIns="0" rtlCol="0" anchor="t" anchorCtr="0">
            <a:noAutofit/>
          </a:bodyPr>
          <a:lstStyle>
            <a:lvl1pPr>
              <a:defRPr lang="en-GB" sz="2160" baseline="0">
                <a:solidFill>
                  <a:schemeClr val="bg1"/>
                </a:solidFill>
                <a:latin typeface="Mute" panose="00000500000000000000" pitchFamily="50" charset="0"/>
              </a:defRPr>
            </a:lvl1pPr>
          </a:lstStyle>
          <a:p>
            <a:pPr lvl="0"/>
            <a:r>
              <a:rPr lang="en-US"/>
              <a:t>hero heading 1 here</a:t>
            </a:r>
            <a:endParaRPr lang="en-GB" dirty="0"/>
          </a:p>
        </p:txBody>
      </p:sp>
      <p:sp>
        <p:nvSpPr>
          <p:cNvPr id="3" name="HeroHeading2"/>
          <p:cNvSpPr>
            <a:spLocks noGrp="1"/>
          </p:cNvSpPr>
          <p:nvPr>
            <p:ph type="subTitle" idx="1" hasCustomPrompt="1"/>
            <p:custDataLst>
              <p:tags r:id="rId2"/>
            </p:custDataLst>
          </p:nvPr>
        </p:nvSpPr>
        <p:spPr>
          <a:xfrm>
            <a:off x="685800" y="1935607"/>
            <a:ext cx="5172075" cy="2445766"/>
          </a:xfrm>
          <a:noFill/>
        </p:spPr>
        <p:txBody>
          <a:bodyPr vert="horz" wrap="none" lIns="0" tIns="0" rIns="0" bIns="0" rtlCol="0" anchor="t" anchorCtr="0">
            <a:noAutofit/>
          </a:bodyPr>
          <a:lstStyle>
            <a:lvl1pPr marL="0" indent="0">
              <a:lnSpc>
                <a:spcPct val="80000"/>
              </a:lnSpc>
              <a:spcBef>
                <a:spcPts val="750"/>
              </a:spcBef>
              <a:buNone/>
              <a:defRPr lang="en-GB" sz="7200">
                <a:solidFill>
                  <a:schemeClr val="bg1"/>
                </a:solidFill>
                <a:latin typeface="Grifo S" panose="02050803090505060204" pitchFamily="18" charset="0"/>
              </a:defRPr>
            </a:lvl1pPr>
          </a:lstStyle>
          <a:p>
            <a:pPr lvl="0"/>
            <a:r>
              <a:rPr lang="en-US"/>
              <a:t>hero head 2</a:t>
            </a:r>
            <a:endParaRPr lang="en-GB" dirty="0"/>
          </a:p>
        </p:txBody>
      </p:sp>
      <p:sp>
        <p:nvSpPr>
          <p:cNvPr id="7" name="Tagline"/>
          <p:cNvSpPr txBox="1"/>
          <p:nvPr userDrawn="1"/>
        </p:nvSpPr>
        <p:spPr>
          <a:xfrm>
            <a:off x="685801" y="6313716"/>
            <a:ext cx="1186094" cy="276999"/>
          </a:xfrm>
          <a:prstGeom prst="rect">
            <a:avLst/>
          </a:prstGeom>
          <a:noFill/>
        </p:spPr>
        <p:txBody>
          <a:bodyPr vert="horz" wrap="none" lIns="0" tIns="0" rIns="0" bIns="0" rtlCol="0" anchor="t" anchorCtr="0">
            <a:noAutofit/>
          </a:bodyPr>
          <a:lstStyle/>
          <a:p>
            <a:pPr algn="l"/>
            <a:r>
              <a:rPr lang="en-GB" sz="900">
                <a:solidFill>
                  <a:schemeClr val="bg1"/>
                </a:solidFill>
                <a:latin typeface="Mute Light" panose="00000400000000000000" pitchFamily="50" charset="0"/>
              </a:rPr>
              <a:t>welcome to brighter</a:t>
            </a:r>
            <a:endParaRPr lang="en-GB" sz="900" dirty="0">
              <a:solidFill>
                <a:schemeClr val="bg1"/>
              </a:solidFill>
              <a:latin typeface="Mute Light" panose="00000400000000000000" pitchFamily="50" charset="0"/>
            </a:endParaRPr>
          </a:p>
        </p:txBody>
      </p:sp>
      <p:pic>
        <p:nvPicPr>
          <p:cNvPr id="4" name="FrontCover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3038" y="572389"/>
            <a:ext cx="1193294" cy="219456"/>
          </a:xfrm>
          <a:prstGeom prst="rect">
            <a:avLst/>
          </a:prstGeom>
        </p:spPr>
      </p:pic>
    </p:spTree>
    <p:extLst>
      <p:ext uri="{BB962C8B-B14F-4D97-AF65-F5344CB8AC3E}">
        <p14:creationId xmlns:p14="http://schemas.microsoft.com/office/powerpoint/2010/main" val="765410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 Small white">
    <p:bg>
      <p:bgPr>
        <a:solidFill>
          <a:schemeClr val="bg1"/>
        </a:solidFill>
        <a:effectLst/>
      </p:bgPr>
    </p:bg>
    <p:spTree>
      <p:nvGrpSpPr>
        <p:cNvPr id="1" name=""/>
        <p:cNvGrpSpPr/>
        <p:nvPr/>
      </p:nvGrpSpPr>
      <p:grpSpPr>
        <a:xfrm>
          <a:off x="0" y="0"/>
          <a:ext cx="0" cy="0"/>
          <a:chOff x="0" y="0"/>
          <a:chExt cx="0" cy="0"/>
        </a:xfrm>
      </p:grpSpPr>
      <p:sp>
        <p:nvSpPr>
          <p:cNvPr id="2" name="HeroHeading1"/>
          <p:cNvSpPr>
            <a:spLocks noGrp="1"/>
          </p:cNvSpPr>
          <p:nvPr>
            <p:ph type="ctrTitle" hasCustomPrompt="1"/>
            <p:custDataLst>
              <p:tags r:id="rId1"/>
            </p:custDataLst>
          </p:nvPr>
        </p:nvSpPr>
        <p:spPr>
          <a:xfrm>
            <a:off x="685800" y="1529080"/>
            <a:ext cx="5172075" cy="272390"/>
          </a:xfrm>
        </p:spPr>
        <p:txBody>
          <a:bodyPr vert="horz" wrap="none" lIns="0" tIns="0" rIns="0" bIns="0" rtlCol="0" anchor="t" anchorCtr="0">
            <a:noAutofit/>
          </a:bodyPr>
          <a:lstStyle>
            <a:lvl1pPr>
              <a:defRPr lang="en-GB" sz="900" baseline="0">
                <a:solidFill>
                  <a:schemeClr val="accent1"/>
                </a:solidFill>
                <a:latin typeface="Mute" panose="00000500000000000000" pitchFamily="50" charset="0"/>
              </a:defRPr>
            </a:lvl1pPr>
          </a:lstStyle>
          <a:p>
            <a:pPr lvl="0"/>
            <a:r>
              <a:rPr lang="en-US"/>
              <a:t>hero heading 1 here</a:t>
            </a:r>
            <a:endParaRPr lang="en-GB" dirty="0"/>
          </a:p>
        </p:txBody>
      </p:sp>
      <p:sp>
        <p:nvSpPr>
          <p:cNvPr id="3" name="HeroHeading2"/>
          <p:cNvSpPr>
            <a:spLocks noGrp="1"/>
          </p:cNvSpPr>
          <p:nvPr>
            <p:ph type="subTitle" idx="1" hasCustomPrompt="1"/>
            <p:custDataLst>
              <p:tags r:id="rId2"/>
            </p:custDataLst>
          </p:nvPr>
        </p:nvSpPr>
        <p:spPr>
          <a:xfrm>
            <a:off x="685800" y="1704087"/>
            <a:ext cx="5172075" cy="3172587"/>
          </a:xfrm>
          <a:noFill/>
        </p:spPr>
        <p:txBody>
          <a:bodyPr vert="horz" wrap="none" lIns="0" tIns="0" rIns="0" bIns="0" rtlCol="0" anchor="t" anchorCtr="0">
            <a:noAutofit/>
          </a:bodyPr>
          <a:lstStyle>
            <a:lvl1pPr marL="0" indent="0">
              <a:lnSpc>
                <a:spcPct val="80000"/>
              </a:lnSpc>
              <a:spcBef>
                <a:spcPts val="750"/>
              </a:spcBef>
              <a:buNone/>
              <a:defRPr lang="en-GB" sz="6000">
                <a:gradFill flip="none" rotWithShape="1">
                  <a:gsLst>
                    <a:gs pos="100000">
                      <a:schemeClr val="accent1"/>
                    </a:gs>
                    <a:gs pos="0">
                      <a:schemeClr val="accent2"/>
                    </a:gs>
                  </a:gsLst>
                  <a:lin ang="7200000" scaled="0"/>
                  <a:tileRect/>
                </a:gradFill>
                <a:latin typeface="Grifo S" panose="02050803090505060204" pitchFamily="18" charset="0"/>
              </a:defRPr>
            </a:lvl1pPr>
          </a:lstStyle>
          <a:p>
            <a:pPr lvl="0"/>
            <a:r>
              <a:rPr lang="en-US"/>
              <a:t>hero head 2</a:t>
            </a:r>
            <a:endParaRPr lang="en-GB" dirty="0"/>
          </a:p>
        </p:txBody>
      </p:sp>
      <p:sp>
        <p:nvSpPr>
          <p:cNvPr id="7" name="Tagline"/>
          <p:cNvSpPr txBox="1"/>
          <p:nvPr userDrawn="1"/>
        </p:nvSpPr>
        <p:spPr>
          <a:xfrm>
            <a:off x="685801" y="6313716"/>
            <a:ext cx="1186094" cy="276999"/>
          </a:xfrm>
          <a:prstGeom prst="rect">
            <a:avLst/>
          </a:prstGeom>
          <a:noFill/>
        </p:spPr>
        <p:txBody>
          <a:bodyPr vert="horz" wrap="none" lIns="0" tIns="0" rIns="0" bIns="0" rtlCol="0" anchor="t" anchorCtr="0">
            <a:noAutofit/>
          </a:bodyPr>
          <a:lstStyle/>
          <a:p>
            <a:pPr algn="l"/>
            <a:r>
              <a:rPr lang="en-GB" sz="900">
                <a:solidFill>
                  <a:schemeClr val="tx2"/>
                </a:solidFill>
                <a:latin typeface="Mute Light" panose="00000400000000000000" pitchFamily="50" charset="0"/>
              </a:rPr>
              <a:t>welcome to brighter</a:t>
            </a:r>
            <a:endParaRPr lang="en-GB" sz="900" dirty="0">
              <a:solidFill>
                <a:schemeClr val="tx2"/>
              </a:solidFill>
              <a:latin typeface="Mute Light" panose="00000400000000000000" pitchFamily="50" charset="0"/>
            </a:endParaRPr>
          </a:p>
        </p:txBody>
      </p:sp>
      <p:pic>
        <p:nvPicPr>
          <p:cNvPr id="4" name="FrontCover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3038" y="572389"/>
            <a:ext cx="1193294" cy="219456"/>
          </a:xfrm>
          <a:prstGeom prst="rect">
            <a:avLst/>
          </a:prstGeom>
        </p:spPr>
      </p:pic>
    </p:spTree>
    <p:extLst>
      <p:ext uri="{BB962C8B-B14F-4D97-AF65-F5344CB8AC3E}">
        <p14:creationId xmlns:p14="http://schemas.microsoft.com/office/powerpoint/2010/main" val="2692399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 Small">
    <p:bg>
      <p:bgPr>
        <a:gradFill flip="none" rotWithShape="1">
          <a:gsLst>
            <a:gs pos="3000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sp>
        <p:nvSpPr>
          <p:cNvPr id="2" name="HeroHeading1"/>
          <p:cNvSpPr>
            <a:spLocks noGrp="1"/>
          </p:cNvSpPr>
          <p:nvPr>
            <p:ph type="ctrTitle" hasCustomPrompt="1"/>
            <p:custDataLst>
              <p:tags r:id="rId1"/>
            </p:custDataLst>
          </p:nvPr>
        </p:nvSpPr>
        <p:spPr>
          <a:xfrm>
            <a:off x="685800" y="1529080"/>
            <a:ext cx="5172075" cy="272390"/>
          </a:xfrm>
        </p:spPr>
        <p:txBody>
          <a:bodyPr vert="horz" wrap="none" lIns="0" tIns="0" rIns="0" bIns="0" rtlCol="0" anchor="t" anchorCtr="0">
            <a:noAutofit/>
          </a:bodyPr>
          <a:lstStyle>
            <a:lvl1pPr>
              <a:defRPr lang="en-GB" sz="900" baseline="0">
                <a:solidFill>
                  <a:schemeClr val="bg1"/>
                </a:solidFill>
                <a:latin typeface="Mute" panose="00000500000000000000" pitchFamily="50" charset="0"/>
              </a:defRPr>
            </a:lvl1pPr>
          </a:lstStyle>
          <a:p>
            <a:pPr lvl="0"/>
            <a:r>
              <a:rPr lang="en-US"/>
              <a:t>hero heading 1 here</a:t>
            </a:r>
            <a:endParaRPr lang="en-GB" dirty="0"/>
          </a:p>
        </p:txBody>
      </p:sp>
      <p:sp>
        <p:nvSpPr>
          <p:cNvPr id="3" name="HeroHeading2"/>
          <p:cNvSpPr>
            <a:spLocks noGrp="1"/>
          </p:cNvSpPr>
          <p:nvPr>
            <p:ph type="subTitle" idx="1" hasCustomPrompt="1"/>
            <p:custDataLst>
              <p:tags r:id="rId2"/>
            </p:custDataLst>
          </p:nvPr>
        </p:nvSpPr>
        <p:spPr>
          <a:xfrm>
            <a:off x="685800" y="1704087"/>
            <a:ext cx="5172075" cy="3172587"/>
          </a:xfrm>
          <a:noFill/>
        </p:spPr>
        <p:txBody>
          <a:bodyPr vert="horz" wrap="none" lIns="0" tIns="0" rIns="0" bIns="0" rtlCol="0" anchor="t" anchorCtr="0">
            <a:noAutofit/>
          </a:bodyPr>
          <a:lstStyle>
            <a:lvl1pPr marL="0" indent="0">
              <a:lnSpc>
                <a:spcPct val="80000"/>
              </a:lnSpc>
              <a:spcBef>
                <a:spcPts val="750"/>
              </a:spcBef>
              <a:buNone/>
              <a:defRPr lang="en-GB" sz="6000">
                <a:solidFill>
                  <a:schemeClr val="bg1"/>
                </a:solidFill>
                <a:latin typeface="Grifo S" panose="02050803090505060204" pitchFamily="18" charset="0"/>
              </a:defRPr>
            </a:lvl1pPr>
          </a:lstStyle>
          <a:p>
            <a:pPr lvl="0"/>
            <a:r>
              <a:rPr lang="en-US"/>
              <a:t>hero head 2</a:t>
            </a:r>
            <a:endParaRPr lang="en-GB" dirty="0"/>
          </a:p>
        </p:txBody>
      </p:sp>
      <p:sp>
        <p:nvSpPr>
          <p:cNvPr id="7" name="Tagline"/>
          <p:cNvSpPr txBox="1"/>
          <p:nvPr userDrawn="1"/>
        </p:nvSpPr>
        <p:spPr>
          <a:xfrm>
            <a:off x="685801" y="6313716"/>
            <a:ext cx="1186094" cy="276999"/>
          </a:xfrm>
          <a:prstGeom prst="rect">
            <a:avLst/>
          </a:prstGeom>
          <a:noFill/>
        </p:spPr>
        <p:txBody>
          <a:bodyPr vert="horz" wrap="none" lIns="0" tIns="0" rIns="0" bIns="0" rtlCol="0" anchor="t" anchorCtr="0">
            <a:noAutofit/>
          </a:bodyPr>
          <a:lstStyle/>
          <a:p>
            <a:pPr algn="l"/>
            <a:r>
              <a:rPr lang="en-GB" sz="900">
                <a:solidFill>
                  <a:schemeClr val="bg1"/>
                </a:solidFill>
                <a:latin typeface="Mute Light" panose="00000400000000000000" pitchFamily="50" charset="0"/>
              </a:rPr>
              <a:t>welcome to brighter</a:t>
            </a:r>
            <a:endParaRPr lang="en-GB" sz="900" dirty="0">
              <a:solidFill>
                <a:schemeClr val="bg1"/>
              </a:solidFill>
              <a:latin typeface="Mute Light" panose="00000400000000000000" pitchFamily="50" charset="0"/>
            </a:endParaRPr>
          </a:p>
        </p:txBody>
      </p:sp>
      <p:pic>
        <p:nvPicPr>
          <p:cNvPr id="4" name="FrontCover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3038" y="572389"/>
            <a:ext cx="1193294" cy="219456"/>
          </a:xfrm>
          <a:prstGeom prst="rect">
            <a:avLst/>
          </a:prstGeom>
        </p:spPr>
      </p:pic>
    </p:spTree>
    <p:extLst>
      <p:ext uri="{BB962C8B-B14F-4D97-AF65-F5344CB8AC3E}">
        <p14:creationId xmlns:p14="http://schemas.microsoft.com/office/powerpoint/2010/main" val="41041620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Footer Placeholder 4" hidden="1"/>
          <p:cNvSpPr>
            <a:spLocks noGrp="1"/>
          </p:cNvSpPr>
          <p:nvPr>
            <p:ph type="ftr" sz="quarter" idx="11"/>
          </p:nvPr>
        </p:nvSpPr>
        <p:spPr>
          <a:xfrm>
            <a:off x="4660583" y="6580190"/>
            <a:ext cx="3143250" cy="168481"/>
          </a:xfrm>
          <a:prstGeom prst="rect">
            <a:avLst/>
          </a:prstGeom>
        </p:spPr>
        <p:txBody>
          <a:bodyPr/>
          <a:lstStyle/>
          <a:p>
            <a:endParaRPr lang="en-GB"/>
          </a:p>
        </p:txBody>
      </p:sp>
      <p:sp>
        <p:nvSpPr>
          <p:cNvPr id="2" name="Title 1"/>
          <p:cNvSpPr>
            <a:spLocks noGrp="1"/>
          </p:cNvSpPr>
          <p:nvPr>
            <p:ph type="title"/>
          </p:nvPr>
        </p:nvSpPr>
        <p:spPr>
          <a:xfrm>
            <a:off x="685800" y="571500"/>
            <a:ext cx="7584948" cy="952500"/>
          </a:xfrm>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a:xfrm>
            <a:off x="7941564" y="6324601"/>
            <a:ext cx="516636" cy="277811"/>
          </a:xfrm>
          <a:prstGeom prst="rect">
            <a:avLst/>
          </a:prstGeom>
        </p:spPr>
        <p:txBody>
          <a:bodyPr/>
          <a:lstStyle/>
          <a:p>
            <a:fld id="{69551C3F-E5B5-49AF-A85B-7D3B4FA18264}" type="slidenum">
              <a:rPr lang="en-GB" smtClean="0"/>
              <a:t>‹#›</a:t>
            </a:fld>
            <a:endParaRPr lang="en-GB"/>
          </a:p>
        </p:txBody>
      </p:sp>
    </p:spTree>
    <p:extLst>
      <p:ext uri="{BB962C8B-B14F-4D97-AF65-F5344CB8AC3E}">
        <p14:creationId xmlns:p14="http://schemas.microsoft.com/office/powerpoint/2010/main" val="3061955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Color background">
    <p:bg>
      <p:bgPr>
        <a:gradFill>
          <a:gsLst>
            <a:gs pos="30000">
              <a:schemeClr val="accent1"/>
            </a:gs>
            <a:gs pos="100000">
              <a:schemeClr val="accent2"/>
            </a:gs>
          </a:gsLst>
          <a:lin ang="18900000" scaled="0"/>
        </a:gradFill>
        <a:effectLst/>
      </p:bgPr>
    </p:bg>
    <p:spTree>
      <p:nvGrpSpPr>
        <p:cNvPr id="1" name=""/>
        <p:cNvGrpSpPr/>
        <p:nvPr/>
      </p:nvGrpSpPr>
      <p:grpSpPr>
        <a:xfrm>
          <a:off x="0" y="0"/>
          <a:ext cx="0" cy="0"/>
          <a:chOff x="0" y="0"/>
          <a:chExt cx="0" cy="0"/>
        </a:xfrm>
      </p:grpSpPr>
      <p:sp>
        <p:nvSpPr>
          <p:cNvPr id="5" name="Footer Placeholder 4" hidden="1"/>
          <p:cNvSpPr>
            <a:spLocks noGrp="1"/>
          </p:cNvSpPr>
          <p:nvPr>
            <p:ph type="ftr" sz="quarter" idx="11"/>
          </p:nvPr>
        </p:nvSpPr>
        <p:spPr>
          <a:xfrm>
            <a:off x="4660583" y="6580190"/>
            <a:ext cx="3143250" cy="168481"/>
          </a:xfrm>
          <a:prstGeom prst="rect">
            <a:avLst/>
          </a:prstGeom>
        </p:spPr>
        <p:txBody>
          <a:bodyPr/>
          <a:lstStyle/>
          <a:p>
            <a:endParaRPr lang="en-GB"/>
          </a:p>
        </p:txBody>
      </p:sp>
      <p:sp>
        <p:nvSpPr>
          <p:cNvPr id="2" name="Title 1"/>
          <p:cNvSpPr>
            <a:spLocks noGrp="1"/>
          </p:cNvSpPr>
          <p:nvPr>
            <p:ph type="title"/>
          </p:nvPr>
        </p:nvSpPr>
        <p:spPr>
          <a:xfrm>
            <a:off x="685800" y="571500"/>
            <a:ext cx="7584948" cy="95250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a:xfrm>
            <a:off x="7941564" y="6324601"/>
            <a:ext cx="516636" cy="277811"/>
          </a:xfrm>
          <a:prstGeom prst="rect">
            <a:avLst/>
          </a:prstGeom>
        </p:spPr>
        <p:txBody>
          <a:bodyPr/>
          <a:lstStyle/>
          <a:p>
            <a:fld id="{69551C3F-E5B5-49AF-A85B-7D3B4FA18264}" type="slidenum">
              <a:rPr lang="en-GB" smtClean="0"/>
              <a:t>‹#›</a:t>
            </a:fld>
            <a:endParaRPr lang="en-GB"/>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 y="6324600"/>
            <a:ext cx="656084" cy="121920"/>
          </a:xfrm>
          <a:prstGeom prst="rect">
            <a:avLst/>
          </a:prstGeom>
        </p:spPr>
      </p:pic>
    </p:spTree>
    <p:extLst>
      <p:ext uri="{BB962C8B-B14F-4D97-AF65-F5344CB8AC3E}">
        <p14:creationId xmlns:p14="http://schemas.microsoft.com/office/powerpoint/2010/main" val="38975855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dient text on blue">
    <p:bg>
      <p:bgPr>
        <a:solidFill>
          <a:schemeClr val="tx1"/>
        </a:solidFill>
        <a:effectLst/>
      </p:bgPr>
    </p:bg>
    <p:spTree>
      <p:nvGrpSpPr>
        <p:cNvPr id="1" name=""/>
        <p:cNvGrpSpPr/>
        <p:nvPr/>
      </p:nvGrpSpPr>
      <p:grpSpPr>
        <a:xfrm>
          <a:off x="0" y="0"/>
          <a:ext cx="0" cy="0"/>
          <a:chOff x="0" y="0"/>
          <a:chExt cx="0" cy="0"/>
        </a:xfrm>
      </p:grpSpPr>
      <p:sp>
        <p:nvSpPr>
          <p:cNvPr id="5" name="Footer Placeholder 4" hidden="1"/>
          <p:cNvSpPr>
            <a:spLocks noGrp="1"/>
          </p:cNvSpPr>
          <p:nvPr>
            <p:ph type="ftr" sz="quarter" idx="11"/>
          </p:nvPr>
        </p:nvSpPr>
        <p:spPr>
          <a:xfrm>
            <a:off x="4660583" y="6580190"/>
            <a:ext cx="3143250" cy="168481"/>
          </a:xfrm>
          <a:prstGeom prst="rect">
            <a:avLst/>
          </a:prstGeom>
        </p:spPr>
        <p:txBody>
          <a:bodyPr/>
          <a:lstStyle/>
          <a:p>
            <a:endParaRPr lang="en-GB"/>
          </a:p>
        </p:txBody>
      </p:sp>
      <p:sp>
        <p:nvSpPr>
          <p:cNvPr id="2" name="Title 1"/>
          <p:cNvSpPr>
            <a:spLocks noGrp="1"/>
          </p:cNvSpPr>
          <p:nvPr>
            <p:ph type="title"/>
          </p:nvPr>
        </p:nvSpPr>
        <p:spPr>
          <a:xfrm>
            <a:off x="685800" y="571500"/>
            <a:ext cx="5614988" cy="4381500"/>
          </a:xfrm>
        </p:spPr>
        <p:txBody>
          <a:bodyPr>
            <a:normAutofit/>
          </a:bodyPr>
          <a:lstStyle>
            <a:lvl1pPr>
              <a:defRPr sz="3000">
                <a:gradFill>
                  <a:gsLst>
                    <a:gs pos="30000">
                      <a:schemeClr val="accent1"/>
                    </a:gs>
                    <a:gs pos="100000">
                      <a:schemeClr val="accent2"/>
                    </a:gs>
                  </a:gsLst>
                  <a:lin ang="18900000" scaled="0"/>
                </a:gradFill>
              </a:defRPr>
            </a:lvl1pPr>
          </a:lstStyle>
          <a:p>
            <a:r>
              <a:rPr lang="en-US"/>
              <a:t>Click to edit Master title style</a:t>
            </a:r>
            <a:endParaRPr lang="en-GB" dirty="0"/>
          </a:p>
        </p:txBody>
      </p:sp>
      <p:sp>
        <p:nvSpPr>
          <p:cNvPr id="6" name="Slide Number Placeholder 5"/>
          <p:cNvSpPr>
            <a:spLocks noGrp="1"/>
          </p:cNvSpPr>
          <p:nvPr>
            <p:ph type="sldNum" sz="quarter" idx="12"/>
          </p:nvPr>
        </p:nvSpPr>
        <p:spPr>
          <a:xfrm>
            <a:off x="7941564" y="6324601"/>
            <a:ext cx="516636" cy="277811"/>
          </a:xfrm>
          <a:prstGeom prst="rect">
            <a:avLst/>
          </a:prstGeom>
        </p:spPr>
        <p:txBody>
          <a:bodyPr/>
          <a:lstStyle/>
          <a:p>
            <a:fld id="{69551C3F-E5B5-49AF-A85B-7D3B4FA18264}" type="slidenum">
              <a:rPr lang="en-GB" smtClean="0"/>
              <a:t>‹#›</a:t>
            </a:fld>
            <a:endParaRPr lang="en-GB"/>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 y="6324600"/>
            <a:ext cx="656084" cy="121920"/>
          </a:xfrm>
          <a:prstGeom prst="rect">
            <a:avLst/>
          </a:prstGeom>
        </p:spPr>
      </p:pic>
    </p:spTree>
    <p:extLst>
      <p:ext uri="{BB962C8B-B14F-4D97-AF65-F5344CB8AC3E}">
        <p14:creationId xmlns:p14="http://schemas.microsoft.com/office/powerpoint/2010/main" val="734164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rk blue">
    <p:bg>
      <p:bgPr>
        <a:solidFill>
          <a:schemeClr val="tx1"/>
        </a:solidFill>
        <a:effectLst/>
      </p:bgPr>
    </p:bg>
    <p:spTree>
      <p:nvGrpSpPr>
        <p:cNvPr id="1" name=""/>
        <p:cNvGrpSpPr/>
        <p:nvPr/>
      </p:nvGrpSpPr>
      <p:grpSpPr>
        <a:xfrm>
          <a:off x="0" y="0"/>
          <a:ext cx="0" cy="0"/>
          <a:chOff x="0" y="0"/>
          <a:chExt cx="0" cy="0"/>
        </a:xfrm>
      </p:grpSpPr>
      <p:sp>
        <p:nvSpPr>
          <p:cNvPr id="5" name="Footer Placeholder 4" hidden="1"/>
          <p:cNvSpPr>
            <a:spLocks noGrp="1"/>
          </p:cNvSpPr>
          <p:nvPr>
            <p:ph type="ftr" sz="quarter" idx="11"/>
          </p:nvPr>
        </p:nvSpPr>
        <p:spPr>
          <a:xfrm>
            <a:off x="4660583" y="6580190"/>
            <a:ext cx="3143250" cy="168481"/>
          </a:xfrm>
          <a:prstGeom prst="rect">
            <a:avLst/>
          </a:prstGeom>
        </p:spPr>
        <p:txBody>
          <a:bodyPr/>
          <a:lstStyle/>
          <a:p>
            <a:endParaRPr lang="en-GB"/>
          </a:p>
        </p:txBody>
      </p:sp>
      <p:sp>
        <p:nvSpPr>
          <p:cNvPr id="6" name="Slide Number Placeholder 5"/>
          <p:cNvSpPr>
            <a:spLocks noGrp="1"/>
          </p:cNvSpPr>
          <p:nvPr>
            <p:ph type="sldNum" sz="quarter" idx="12"/>
          </p:nvPr>
        </p:nvSpPr>
        <p:spPr>
          <a:xfrm>
            <a:off x="7941564" y="6324601"/>
            <a:ext cx="516636" cy="277811"/>
          </a:xfrm>
          <a:prstGeom prst="rect">
            <a:avLst/>
          </a:prstGeom>
        </p:spPr>
        <p:txBody>
          <a:bodyPr/>
          <a:lstStyle/>
          <a:p>
            <a:fld id="{69551C3F-E5B5-49AF-A85B-7D3B4FA18264}" type="slidenum">
              <a:rPr lang="en-GB" smtClean="0"/>
              <a:t>‹#›</a:t>
            </a:fld>
            <a:endParaRPr lang="en-GB"/>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 y="6324600"/>
            <a:ext cx="656084" cy="121920"/>
          </a:xfrm>
          <a:prstGeom prst="rect">
            <a:avLst/>
          </a:prstGeom>
        </p:spPr>
      </p:pic>
    </p:spTree>
    <p:extLst>
      <p:ext uri="{BB962C8B-B14F-4D97-AF65-F5344CB8AC3E}">
        <p14:creationId xmlns:p14="http://schemas.microsoft.com/office/powerpoint/2010/main" val="39059120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right blue">
    <p:bg>
      <p:bgPr>
        <a:solidFill>
          <a:schemeClr val="accent1"/>
        </a:solidFill>
        <a:effectLst/>
      </p:bgPr>
    </p:bg>
    <p:spTree>
      <p:nvGrpSpPr>
        <p:cNvPr id="1" name=""/>
        <p:cNvGrpSpPr/>
        <p:nvPr/>
      </p:nvGrpSpPr>
      <p:grpSpPr>
        <a:xfrm>
          <a:off x="0" y="0"/>
          <a:ext cx="0" cy="0"/>
          <a:chOff x="0" y="0"/>
          <a:chExt cx="0" cy="0"/>
        </a:xfrm>
      </p:grpSpPr>
      <p:sp>
        <p:nvSpPr>
          <p:cNvPr id="5" name="Footer Placeholder 4" hidden="1"/>
          <p:cNvSpPr>
            <a:spLocks noGrp="1"/>
          </p:cNvSpPr>
          <p:nvPr>
            <p:ph type="ftr" sz="quarter" idx="11"/>
          </p:nvPr>
        </p:nvSpPr>
        <p:spPr>
          <a:xfrm>
            <a:off x="4660583" y="6580190"/>
            <a:ext cx="3143250" cy="168481"/>
          </a:xfrm>
          <a:prstGeom prst="rect">
            <a:avLst/>
          </a:prstGeom>
        </p:spPr>
        <p:txBody>
          <a:bodyPr/>
          <a:lstStyle/>
          <a:p>
            <a:endParaRPr lang="en-GB"/>
          </a:p>
        </p:txBody>
      </p:sp>
      <p:sp>
        <p:nvSpPr>
          <p:cNvPr id="6" name="Slide Number Placeholder 5"/>
          <p:cNvSpPr>
            <a:spLocks noGrp="1"/>
          </p:cNvSpPr>
          <p:nvPr>
            <p:ph type="sldNum" sz="quarter" idx="12"/>
          </p:nvPr>
        </p:nvSpPr>
        <p:spPr>
          <a:xfrm>
            <a:off x="7941564" y="6324601"/>
            <a:ext cx="516636" cy="277811"/>
          </a:xfrm>
          <a:prstGeom prst="rect">
            <a:avLst/>
          </a:prstGeom>
        </p:spPr>
        <p:txBody>
          <a:bodyPr/>
          <a:lstStyle/>
          <a:p>
            <a:fld id="{69551C3F-E5B5-49AF-A85B-7D3B4FA18264}" type="slidenum">
              <a:rPr lang="en-GB" smtClean="0"/>
              <a:t>‹#›</a:t>
            </a:fld>
            <a:endParaRPr lang="en-GB"/>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 y="6324600"/>
            <a:ext cx="656084" cy="121920"/>
          </a:xfrm>
          <a:prstGeom prst="rect">
            <a:avLst/>
          </a:prstGeom>
        </p:spPr>
      </p:pic>
    </p:spTree>
    <p:extLst>
      <p:ext uri="{BB962C8B-B14F-4D97-AF65-F5344CB8AC3E}">
        <p14:creationId xmlns:p14="http://schemas.microsoft.com/office/powerpoint/2010/main" val="3142066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dient">
    <p:bg>
      <p:bgPr>
        <a:gradFill>
          <a:gsLst>
            <a:gs pos="30000">
              <a:schemeClr val="accent1"/>
            </a:gs>
            <a:gs pos="100000">
              <a:schemeClr val="accent2"/>
            </a:gs>
          </a:gsLst>
          <a:lin ang="18900000" scaled="0"/>
        </a:gradFill>
        <a:effectLst/>
      </p:bgPr>
    </p:bg>
    <p:spTree>
      <p:nvGrpSpPr>
        <p:cNvPr id="1" name=""/>
        <p:cNvGrpSpPr/>
        <p:nvPr/>
      </p:nvGrpSpPr>
      <p:grpSpPr>
        <a:xfrm>
          <a:off x="0" y="0"/>
          <a:ext cx="0" cy="0"/>
          <a:chOff x="0" y="0"/>
          <a:chExt cx="0" cy="0"/>
        </a:xfrm>
      </p:grpSpPr>
      <p:sp>
        <p:nvSpPr>
          <p:cNvPr id="5" name="Footer Placeholder 4" hidden="1"/>
          <p:cNvSpPr>
            <a:spLocks noGrp="1"/>
          </p:cNvSpPr>
          <p:nvPr>
            <p:ph type="ftr" sz="quarter" idx="11"/>
          </p:nvPr>
        </p:nvSpPr>
        <p:spPr>
          <a:xfrm>
            <a:off x="4660583" y="6580190"/>
            <a:ext cx="3143250" cy="168481"/>
          </a:xfrm>
          <a:prstGeom prst="rect">
            <a:avLst/>
          </a:prstGeom>
        </p:spPr>
        <p:txBody>
          <a:bodyPr/>
          <a:lstStyle/>
          <a:p>
            <a:endParaRPr lang="en-GB"/>
          </a:p>
        </p:txBody>
      </p:sp>
      <p:sp>
        <p:nvSpPr>
          <p:cNvPr id="6" name="Slide Number Placeholder 5"/>
          <p:cNvSpPr>
            <a:spLocks noGrp="1"/>
          </p:cNvSpPr>
          <p:nvPr>
            <p:ph type="sldNum" sz="quarter" idx="12"/>
          </p:nvPr>
        </p:nvSpPr>
        <p:spPr>
          <a:xfrm>
            <a:off x="7941564" y="6324601"/>
            <a:ext cx="516636" cy="277811"/>
          </a:xfrm>
          <a:prstGeom prst="rect">
            <a:avLst/>
          </a:prstGeom>
        </p:spPr>
        <p:txBody>
          <a:bodyPr/>
          <a:lstStyle/>
          <a:p>
            <a:fld id="{69551C3F-E5B5-49AF-A85B-7D3B4FA18264}" type="slidenum">
              <a:rPr lang="en-GB" smtClean="0"/>
              <a:t>‹#›</a:t>
            </a:fld>
            <a:endParaRPr lang="en-GB"/>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 y="6324600"/>
            <a:ext cx="656084" cy="121920"/>
          </a:xfrm>
          <a:prstGeom prst="rect">
            <a:avLst/>
          </a:prstGeom>
        </p:spPr>
      </p:pic>
    </p:spTree>
    <p:extLst>
      <p:ext uri="{BB962C8B-B14F-4D97-AF65-F5344CB8AC3E}">
        <p14:creationId xmlns:p14="http://schemas.microsoft.com/office/powerpoint/2010/main" val="172255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dient text on white">
    <p:spTree>
      <p:nvGrpSpPr>
        <p:cNvPr id="1" name=""/>
        <p:cNvGrpSpPr/>
        <p:nvPr/>
      </p:nvGrpSpPr>
      <p:grpSpPr>
        <a:xfrm>
          <a:off x="0" y="0"/>
          <a:ext cx="0" cy="0"/>
          <a:chOff x="0" y="0"/>
          <a:chExt cx="0" cy="0"/>
        </a:xfrm>
      </p:grpSpPr>
      <p:sp>
        <p:nvSpPr>
          <p:cNvPr id="5" name="Footer Placeholder 4" hidden="1"/>
          <p:cNvSpPr>
            <a:spLocks noGrp="1"/>
          </p:cNvSpPr>
          <p:nvPr>
            <p:ph type="ftr" sz="quarter" idx="11"/>
          </p:nvPr>
        </p:nvSpPr>
        <p:spPr>
          <a:xfrm>
            <a:off x="4660583" y="6580190"/>
            <a:ext cx="3143250" cy="168481"/>
          </a:xfrm>
          <a:prstGeom prst="rect">
            <a:avLst/>
          </a:prstGeom>
        </p:spPr>
        <p:txBody>
          <a:bodyPr/>
          <a:lstStyle/>
          <a:p>
            <a:endParaRPr lang="en-GB"/>
          </a:p>
        </p:txBody>
      </p:sp>
      <p:sp>
        <p:nvSpPr>
          <p:cNvPr id="2" name="Title 1"/>
          <p:cNvSpPr>
            <a:spLocks noGrp="1"/>
          </p:cNvSpPr>
          <p:nvPr>
            <p:ph type="title"/>
          </p:nvPr>
        </p:nvSpPr>
        <p:spPr>
          <a:xfrm>
            <a:off x="685800" y="571500"/>
            <a:ext cx="5614988" cy="4381500"/>
          </a:xfrm>
        </p:spPr>
        <p:txBody>
          <a:bodyPr>
            <a:normAutofit/>
          </a:bodyPr>
          <a:lstStyle>
            <a:lvl1pPr>
              <a:defRPr sz="3000">
                <a:gradFill>
                  <a:gsLst>
                    <a:gs pos="30000">
                      <a:schemeClr val="accent1"/>
                    </a:gs>
                    <a:gs pos="100000">
                      <a:schemeClr val="accent2"/>
                    </a:gs>
                  </a:gsLst>
                  <a:lin ang="18900000" scaled="0"/>
                </a:gradFill>
              </a:defRPr>
            </a:lvl1pPr>
          </a:lstStyle>
          <a:p>
            <a:r>
              <a:rPr lang="en-US"/>
              <a:t>Click to edit Master title style</a:t>
            </a:r>
            <a:endParaRPr lang="en-GB" dirty="0"/>
          </a:p>
        </p:txBody>
      </p:sp>
      <p:sp>
        <p:nvSpPr>
          <p:cNvPr id="6" name="Slide Number Placeholder 5"/>
          <p:cNvSpPr>
            <a:spLocks noGrp="1"/>
          </p:cNvSpPr>
          <p:nvPr>
            <p:ph type="sldNum" sz="quarter" idx="12"/>
          </p:nvPr>
        </p:nvSpPr>
        <p:spPr>
          <a:xfrm>
            <a:off x="7941564" y="6324601"/>
            <a:ext cx="516636" cy="277811"/>
          </a:xfrm>
          <a:prstGeom prst="rect">
            <a:avLst/>
          </a:prstGeom>
        </p:spPr>
        <p:txBody>
          <a:bodyPr/>
          <a:lstStyle/>
          <a:p>
            <a:fld id="{69551C3F-E5B5-49AF-A85B-7D3B4FA18264}" type="slidenum">
              <a:rPr lang="en-GB" smtClean="0"/>
              <a:t>‹#›</a:t>
            </a:fld>
            <a:endParaRPr lang="en-GB"/>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 y="6324600"/>
            <a:ext cx="656084" cy="121920"/>
          </a:xfrm>
          <a:prstGeom prst="rect">
            <a:avLst/>
          </a:prstGeom>
        </p:spPr>
      </p:pic>
    </p:spTree>
    <p:extLst>
      <p:ext uri="{BB962C8B-B14F-4D97-AF65-F5344CB8AC3E}">
        <p14:creationId xmlns:p14="http://schemas.microsoft.com/office/powerpoint/2010/main" val="902245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2784818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2"/>
          </p:nvPr>
        </p:nvSpPr>
        <p:spPr>
          <a:xfrm>
            <a:off x="7941564" y="6324601"/>
            <a:ext cx="516636" cy="277811"/>
          </a:xfrm>
          <a:prstGeom prst="rect">
            <a:avLst/>
          </a:prstGeom>
        </p:spPr>
        <p:txBody>
          <a:bodyPr/>
          <a:lstStyle/>
          <a:p>
            <a:fld id="{69551C3F-E5B5-49AF-A85B-7D3B4FA18264}" type="slidenum">
              <a:rPr lang="en-GB" smtClean="0"/>
              <a:t>‹#›</a:t>
            </a:fld>
            <a:endParaRPr lang="en-GB"/>
          </a:p>
        </p:txBody>
      </p:sp>
    </p:spTree>
    <p:extLst>
      <p:ext uri="{BB962C8B-B14F-4D97-AF65-F5344CB8AC3E}">
        <p14:creationId xmlns:p14="http://schemas.microsoft.com/office/powerpoint/2010/main" val="2615180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566160" cy="4195763"/>
          </a:xfrm>
        </p:spPr>
        <p:txBody>
          <a:bodyPr>
            <a:normAutofit/>
          </a:bodyPr>
          <a:lstStyle>
            <a:lvl1pPr>
              <a:defRPr sz="1350"/>
            </a:lvl1pPr>
            <a:lvl2pPr>
              <a:defRPr sz="1350"/>
            </a:lvl2pPr>
            <a:lvl3pPr>
              <a:defRPr sz="1350"/>
            </a:lvl3pPr>
            <a:lvl4pPr>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572000" y="1981200"/>
            <a:ext cx="3566160" cy="4195763"/>
          </a:xfrm>
        </p:spPr>
        <p:txBody>
          <a:bodyPr>
            <a:normAutofit/>
          </a:bodyPr>
          <a:lstStyle>
            <a:lvl1pPr>
              <a:defRPr sz="1350"/>
            </a:lvl1pPr>
            <a:lvl2pPr>
              <a:defRPr sz="1350"/>
            </a:lvl2pPr>
            <a:lvl3pPr>
              <a:defRPr sz="1350"/>
            </a:lvl3pPr>
            <a:lvl4pPr>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a:xfrm>
            <a:off x="7941564" y="6324601"/>
            <a:ext cx="516636" cy="277811"/>
          </a:xfrm>
          <a:prstGeom prst="rect">
            <a:avLst/>
          </a:prstGeom>
        </p:spPr>
        <p:txBody>
          <a:bodyPr/>
          <a:lstStyle/>
          <a:p>
            <a:fld id="{69551C3F-E5B5-49AF-A85B-7D3B4FA18264}" type="slidenum">
              <a:rPr lang="en-GB" smtClean="0"/>
              <a:t>‹#›</a:t>
            </a:fld>
            <a:endParaRPr lang="en-GB"/>
          </a:p>
        </p:txBody>
      </p:sp>
    </p:spTree>
    <p:extLst>
      <p:ext uri="{BB962C8B-B14F-4D97-AF65-F5344CB8AC3E}">
        <p14:creationId xmlns:p14="http://schemas.microsoft.com/office/powerpoint/2010/main" val="30075811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2194560" cy="4195763"/>
          </a:xfrm>
        </p:spPr>
        <p:txBody>
          <a:bodyPr>
            <a:normAutofit/>
          </a:bodyPr>
          <a:lstStyle>
            <a:lvl1pPr>
              <a:defRPr sz="1350"/>
            </a:lvl1pPr>
            <a:lvl2pPr>
              <a:defRPr sz="1350"/>
            </a:lvl2pPr>
            <a:lvl3pPr>
              <a:defRPr sz="1350"/>
            </a:lvl3pPr>
            <a:lvl4pPr>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a:xfrm>
            <a:off x="7941564" y="6324601"/>
            <a:ext cx="516636" cy="277811"/>
          </a:xfrm>
          <a:prstGeom prst="rect">
            <a:avLst/>
          </a:prstGeom>
        </p:spPr>
        <p:txBody>
          <a:bodyPr/>
          <a:lstStyle/>
          <a:p>
            <a:fld id="{69551C3F-E5B5-49AF-A85B-7D3B4FA18264}" type="slidenum">
              <a:rPr lang="en-GB" smtClean="0"/>
              <a:t>‹#›</a:t>
            </a:fld>
            <a:endParaRPr lang="en-GB"/>
          </a:p>
        </p:txBody>
      </p:sp>
      <p:sp>
        <p:nvSpPr>
          <p:cNvPr id="8" name="Content Placeholder 2"/>
          <p:cNvSpPr>
            <a:spLocks noGrp="1"/>
          </p:cNvSpPr>
          <p:nvPr>
            <p:ph sz="half" idx="13"/>
          </p:nvPr>
        </p:nvSpPr>
        <p:spPr>
          <a:xfrm>
            <a:off x="3257550" y="1981199"/>
            <a:ext cx="2194560" cy="4195764"/>
          </a:xfrm>
        </p:spPr>
        <p:txBody>
          <a:bodyPr>
            <a:normAutofit/>
          </a:bodyPr>
          <a:lstStyle>
            <a:lvl1pPr>
              <a:defRPr sz="1350"/>
            </a:lvl1pPr>
            <a:lvl2pPr>
              <a:defRPr sz="1350"/>
            </a:lvl2pPr>
            <a:lvl3pPr>
              <a:defRPr sz="1350"/>
            </a:lvl3pPr>
            <a:lvl4pPr>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p:cNvSpPr>
            <a:spLocks noGrp="1"/>
          </p:cNvSpPr>
          <p:nvPr>
            <p:ph sz="half" idx="14"/>
          </p:nvPr>
        </p:nvSpPr>
        <p:spPr>
          <a:xfrm>
            <a:off x="5857875" y="1981199"/>
            <a:ext cx="2194560" cy="4195764"/>
          </a:xfrm>
        </p:spPr>
        <p:txBody>
          <a:bodyPr>
            <a:normAutofit/>
          </a:bodyPr>
          <a:lstStyle>
            <a:lvl1pPr>
              <a:defRPr sz="1350"/>
            </a:lvl1pPr>
            <a:lvl2pPr>
              <a:defRPr sz="1350"/>
            </a:lvl2pPr>
            <a:lvl3pPr>
              <a:defRPr sz="1350"/>
            </a:lvl3pPr>
            <a:lvl4pPr>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222335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941564" y="6324601"/>
            <a:ext cx="516636" cy="277811"/>
          </a:xfrm>
          <a:prstGeom prst="rect">
            <a:avLst/>
          </a:prstGeom>
        </p:spPr>
        <p:txBody>
          <a:bodyPr/>
          <a:lstStyle/>
          <a:p>
            <a:fld id="{69551C3F-E5B5-49AF-A85B-7D3B4FA18264}" type="slidenum">
              <a:rPr lang="en-GB" smtClean="0"/>
              <a:t>‹#›</a:t>
            </a:fld>
            <a:endParaRPr lang="en-GB"/>
          </a:p>
        </p:txBody>
      </p:sp>
    </p:spTree>
    <p:extLst>
      <p:ext uri="{BB962C8B-B14F-4D97-AF65-F5344CB8AC3E}">
        <p14:creationId xmlns:p14="http://schemas.microsoft.com/office/powerpoint/2010/main" val="29922362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Pr>
        <a:gradFill flip="none" rotWithShape="1">
          <a:gsLst>
            <a:gs pos="3000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sp>
        <p:nvSpPr>
          <p:cNvPr id="5" name="DividerTitle"/>
          <p:cNvSpPr>
            <a:spLocks noGrp="1"/>
          </p:cNvSpPr>
          <p:nvPr>
            <p:ph type="body" sz="quarter" idx="10" hasCustomPrompt="1"/>
          </p:nvPr>
        </p:nvSpPr>
        <p:spPr>
          <a:xfrm>
            <a:off x="685800" y="1568246"/>
            <a:ext cx="5824192" cy="280577"/>
          </a:xfrm>
          <a:noFill/>
        </p:spPr>
        <p:txBody>
          <a:bodyPr vert="horz" wrap="none" lIns="0" tIns="0" rIns="0" bIns="0" rtlCol="0" anchor="t" anchorCtr="0">
            <a:noAutofit/>
          </a:bodyPr>
          <a:lstStyle>
            <a:lvl1pPr marL="0" indent="0">
              <a:buNone/>
              <a:defRPr lang="en-US" b="1" baseline="0" smtClean="0">
                <a:solidFill>
                  <a:schemeClr val="bg1"/>
                </a:solidFill>
              </a:defRPr>
            </a:lvl1pPr>
            <a:lvl2pPr>
              <a:defRPr lang="en-US" sz="1350" smtClean="0">
                <a:latin typeface="+mn-lt"/>
              </a:defRPr>
            </a:lvl2pPr>
            <a:lvl3pPr>
              <a:defRPr lang="en-US" sz="1350" smtClean="0">
                <a:latin typeface="+mn-lt"/>
              </a:defRPr>
            </a:lvl3pPr>
            <a:lvl4pPr>
              <a:defRPr lang="en-US" sz="1350" smtClean="0">
                <a:latin typeface="+mn-lt"/>
              </a:defRPr>
            </a:lvl4pPr>
            <a:lvl5pPr>
              <a:defRPr lang="en-GB" sz="1350">
                <a:latin typeface="+mn-lt"/>
              </a:defRPr>
            </a:lvl5pPr>
          </a:lstStyle>
          <a:p>
            <a:pPr lvl="0">
              <a:tabLst>
                <a:tab pos="1200150" algn="l"/>
              </a:tabLst>
            </a:pPr>
            <a:r>
              <a:rPr lang="en-US"/>
              <a:t>Enter Title Here</a:t>
            </a:r>
            <a:endParaRPr lang="en-US" dirty="0"/>
          </a:p>
        </p:txBody>
      </p:sp>
      <p:sp>
        <p:nvSpPr>
          <p:cNvPr id="6" name="DividerSubTitle"/>
          <p:cNvSpPr>
            <a:spLocks noGrp="1"/>
          </p:cNvSpPr>
          <p:nvPr>
            <p:ph type="body" sz="quarter" idx="11" hasCustomPrompt="1"/>
          </p:nvPr>
        </p:nvSpPr>
        <p:spPr>
          <a:xfrm>
            <a:off x="685800" y="1900441"/>
            <a:ext cx="5824192" cy="280577"/>
          </a:xfrm>
          <a:noFill/>
        </p:spPr>
        <p:txBody>
          <a:bodyPr vert="horz" wrap="none" lIns="0" tIns="0" rIns="0" bIns="0" rtlCol="0" anchor="t" anchorCtr="0">
            <a:noAutofit/>
          </a:bodyPr>
          <a:lstStyle>
            <a:lvl1pPr marL="0" indent="0">
              <a:buNone/>
              <a:defRPr lang="en-US" b="0" baseline="0" smtClean="0">
                <a:solidFill>
                  <a:schemeClr val="bg1"/>
                </a:solidFill>
              </a:defRPr>
            </a:lvl1pPr>
            <a:lvl2pPr>
              <a:defRPr lang="en-US" sz="1350" smtClean="0">
                <a:latin typeface="+mn-lt"/>
              </a:defRPr>
            </a:lvl2pPr>
            <a:lvl3pPr>
              <a:defRPr lang="en-US" sz="1350" smtClean="0">
                <a:latin typeface="+mn-lt"/>
              </a:defRPr>
            </a:lvl3pPr>
            <a:lvl4pPr>
              <a:defRPr lang="en-US" sz="1350" smtClean="0">
                <a:latin typeface="+mn-lt"/>
              </a:defRPr>
            </a:lvl4pPr>
            <a:lvl5pPr>
              <a:defRPr lang="en-GB" sz="1350">
                <a:latin typeface="+mn-lt"/>
              </a:defRPr>
            </a:lvl5pPr>
          </a:lstStyle>
          <a:p>
            <a:pPr lvl="0">
              <a:tabLst>
                <a:tab pos="1200150" algn="l"/>
              </a:tabLst>
            </a:pPr>
            <a:r>
              <a:rPr lang="en-US"/>
              <a:t>Enter Sub-title Here</a:t>
            </a:r>
            <a:endParaRPr lang="en-US" dirty="0"/>
          </a:p>
        </p:txBody>
      </p:sp>
      <p:sp>
        <p:nvSpPr>
          <p:cNvPr id="7" name="SectionNumber"/>
          <p:cNvSpPr>
            <a:spLocks noGrp="1"/>
          </p:cNvSpPr>
          <p:nvPr>
            <p:ph type="body" sz="quarter" idx="12" hasCustomPrompt="1"/>
          </p:nvPr>
        </p:nvSpPr>
        <p:spPr>
          <a:xfrm>
            <a:off x="3875139" y="2928885"/>
            <a:ext cx="4752668" cy="5628095"/>
          </a:xfrm>
          <a:noFill/>
        </p:spPr>
        <p:txBody>
          <a:bodyPr vert="horz" wrap="none" lIns="0" tIns="0" rIns="0" bIns="0" rtlCol="0" anchor="b" anchorCtr="0">
            <a:noAutofit/>
          </a:bodyPr>
          <a:lstStyle>
            <a:lvl1pPr marL="0" indent="0" algn="r">
              <a:buNone/>
              <a:defRPr lang="en-US" sz="37500" b="1" dirty="0" smtClean="0">
                <a:solidFill>
                  <a:schemeClr val="bg1"/>
                </a:solidFill>
                <a:latin typeface="Grifo S" panose="02050803090505060204" pitchFamily="18" charset="0"/>
              </a:defRPr>
            </a:lvl1pPr>
          </a:lstStyle>
          <a:p>
            <a:pPr lvl="0">
              <a:tabLst>
                <a:tab pos="1200150" algn="l"/>
              </a:tabLst>
            </a:pPr>
            <a:r>
              <a:rPr lang="en-US" dirty="0"/>
              <a:t>#</a:t>
            </a:r>
          </a:p>
        </p:txBody>
      </p:sp>
    </p:spTree>
    <p:extLst>
      <p:ext uri="{BB962C8B-B14F-4D97-AF65-F5344CB8AC3E}">
        <p14:creationId xmlns:p14="http://schemas.microsoft.com/office/powerpoint/2010/main" val="4106998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Tagline">
    <p:bg>
      <p:bgPr>
        <a:gradFill flip="none" rotWithShape="1">
          <a:gsLst>
            <a:gs pos="3000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pic>
        <p:nvPicPr>
          <p:cNvPr id="3" name="TagImag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9427" y="2427187"/>
            <a:ext cx="3899848" cy="1960740"/>
          </a:xfrm>
          <a:prstGeom prst="rect">
            <a:avLst/>
          </a:prstGeom>
        </p:spPr>
      </p:pic>
    </p:spTree>
    <p:extLst>
      <p:ext uri="{BB962C8B-B14F-4D97-AF65-F5344CB8AC3E}">
        <p14:creationId xmlns:p14="http://schemas.microsoft.com/office/powerpoint/2010/main" val="2628785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ack Cover">
    <p:bg>
      <p:bgPr>
        <a:gradFill flip="none" rotWithShape="1">
          <a:gsLst>
            <a:gs pos="3000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pic>
        <p:nvPicPr>
          <p:cNvPr id="2" name="BackCover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51325" y="3278125"/>
            <a:ext cx="1641351" cy="301753"/>
          </a:xfrm>
          <a:prstGeom prst="rect">
            <a:avLst/>
          </a:prstGeom>
        </p:spPr>
      </p:pic>
    </p:spTree>
    <p:extLst>
      <p:ext uri="{BB962C8B-B14F-4D97-AF65-F5344CB8AC3E}">
        <p14:creationId xmlns:p14="http://schemas.microsoft.com/office/powerpoint/2010/main" val="35127744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ack Cover-legal">
    <p:bg>
      <p:bgPr>
        <a:gradFill flip="none" rotWithShape="1">
          <a:gsLst>
            <a:gs pos="3000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pic>
        <p:nvPicPr>
          <p:cNvPr id="2" name="BackCover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51325" y="3278125"/>
            <a:ext cx="1641351" cy="301753"/>
          </a:xfrm>
          <a:prstGeom prst="rect">
            <a:avLst/>
          </a:prstGeom>
        </p:spPr>
      </p:pic>
      <p:sp>
        <p:nvSpPr>
          <p:cNvPr id="3" name="TextBox 2">
            <a:extLst>
              <a:ext uri="{FF2B5EF4-FFF2-40B4-BE49-F238E27FC236}">
                <a16:creationId xmlns:a16="http://schemas.microsoft.com/office/drawing/2014/main" id="{111A0588-1E9B-8246-96A4-92BAD02C1055}"/>
              </a:ext>
            </a:extLst>
          </p:cNvPr>
          <p:cNvSpPr txBox="1"/>
          <p:nvPr userDrawn="1"/>
        </p:nvSpPr>
        <p:spPr>
          <a:xfrm>
            <a:off x="250723" y="4758812"/>
            <a:ext cx="8603910" cy="1746160"/>
          </a:xfrm>
          <a:prstGeom prst="rect">
            <a:avLst/>
          </a:prstGeom>
          <a:noFill/>
        </p:spPr>
        <p:txBody>
          <a:bodyPr wrap="square" rtlCol="0">
            <a:noAutofit/>
          </a:bodyPr>
          <a:lstStyle/>
          <a:p>
            <a:r>
              <a:rPr lang="en-US" sz="600" dirty="0">
                <a:solidFill>
                  <a:schemeClr val="bg1"/>
                </a:solidFill>
                <a:latin typeface="+mn-lt"/>
              </a:rPr>
              <a:t>This is  where you can place sample legal text if you need it. </a:t>
            </a:r>
          </a:p>
        </p:txBody>
      </p:sp>
    </p:spTree>
    <p:extLst>
      <p:ext uri="{BB962C8B-B14F-4D97-AF65-F5344CB8AC3E}">
        <p14:creationId xmlns:p14="http://schemas.microsoft.com/office/powerpoint/2010/main" val="23241490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ack Cover-Tagline">
    <p:bg>
      <p:bgPr>
        <a:gradFill flip="none" rotWithShape="1">
          <a:gsLst>
            <a:gs pos="3000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51325" y="3278124"/>
            <a:ext cx="1931165" cy="869706"/>
          </a:xfrm>
          <a:prstGeom prst="rect">
            <a:avLst/>
          </a:prstGeom>
        </p:spPr>
      </p:pic>
    </p:spTree>
    <p:extLst>
      <p:ext uri="{BB962C8B-B14F-4D97-AF65-F5344CB8AC3E}">
        <p14:creationId xmlns:p14="http://schemas.microsoft.com/office/powerpoint/2010/main" val="422765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MMC_CoverShape"/>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15724" y="567"/>
            <a:ext cx="6528276" cy="6857433"/>
          </a:xfrm>
          <a:prstGeom prst="rect">
            <a:avLst/>
          </a:prstGeom>
        </p:spPr>
      </p:pic>
      <p:sp>
        <p:nvSpPr>
          <p:cNvPr id="2" name="HeroHeading1"/>
          <p:cNvSpPr>
            <a:spLocks noGrp="1"/>
          </p:cNvSpPr>
          <p:nvPr>
            <p:ph type="ctrTitle" hasCustomPrompt="1"/>
            <p:custDataLst>
              <p:tags r:id="rId1"/>
            </p:custDataLst>
          </p:nvPr>
        </p:nvSpPr>
        <p:spPr>
          <a:xfrm>
            <a:off x="685800" y="1529081"/>
            <a:ext cx="5184648" cy="258737"/>
          </a:xfrm>
        </p:spPr>
        <p:txBody>
          <a:bodyPr vert="horz" wrap="none" lIns="0" tIns="0" rIns="0" bIns="0" rtlCol="0" anchor="t" anchorCtr="0">
            <a:noAutofit/>
          </a:bodyPr>
          <a:lstStyle>
            <a:lvl1pPr>
              <a:defRPr lang="en-GB" sz="1050" baseline="0">
                <a:solidFill>
                  <a:schemeClr val="accent1"/>
                </a:solidFill>
                <a:latin typeface="Mute" panose="00000500000000000000" pitchFamily="50" charset="0"/>
              </a:defRPr>
            </a:lvl1pPr>
          </a:lstStyle>
          <a:p>
            <a:pPr lvl="0"/>
            <a:r>
              <a:rPr lang="en-US"/>
              <a:t>heading 1</a:t>
            </a:r>
            <a:endParaRPr lang="en-GB" dirty="0"/>
          </a:p>
        </p:txBody>
      </p:sp>
      <p:sp>
        <p:nvSpPr>
          <p:cNvPr id="3" name="HeroHeading2"/>
          <p:cNvSpPr>
            <a:spLocks noGrp="1"/>
          </p:cNvSpPr>
          <p:nvPr>
            <p:ph type="subTitle" idx="1" hasCustomPrompt="1"/>
            <p:custDataLst>
              <p:tags r:id="rId2"/>
            </p:custDataLst>
          </p:nvPr>
        </p:nvSpPr>
        <p:spPr>
          <a:xfrm>
            <a:off x="685800" y="1681353"/>
            <a:ext cx="5184648" cy="2716657"/>
          </a:xfrm>
          <a:noFill/>
        </p:spPr>
        <p:txBody>
          <a:bodyPr vert="horz" wrap="square" lIns="0" tIns="0" rIns="0" bIns="0" rtlCol="0" anchor="t" anchorCtr="0">
            <a:noAutofit/>
          </a:bodyPr>
          <a:lstStyle>
            <a:lvl1pPr marL="0" indent="0">
              <a:lnSpc>
                <a:spcPct val="80000"/>
              </a:lnSpc>
              <a:spcBef>
                <a:spcPts val="1000"/>
              </a:spcBef>
              <a:buNone/>
              <a:defRPr lang="en-GB" sz="7000" b="1">
                <a:gradFill flip="none" rotWithShape="1">
                  <a:gsLst>
                    <a:gs pos="100000">
                      <a:schemeClr val="accent1"/>
                    </a:gs>
                    <a:gs pos="0">
                      <a:schemeClr val="accent2"/>
                    </a:gs>
                  </a:gsLst>
                  <a:lin ang="7200000" scaled="0"/>
                  <a:tileRect/>
                </a:gradFill>
                <a:latin typeface="Grifo S" panose="02050803090505060204" pitchFamily="18" charset="0"/>
              </a:defRPr>
            </a:lvl1pPr>
          </a:lstStyle>
          <a:p>
            <a:pPr lvl="0"/>
            <a:r>
              <a:rPr lang="en-US"/>
              <a:t>heading 2</a:t>
            </a:r>
            <a:endParaRPr lang="en-GB" dirty="0"/>
          </a:p>
        </p:txBody>
      </p:sp>
      <p:sp>
        <p:nvSpPr>
          <p:cNvPr id="7" name="Tagline"/>
          <p:cNvSpPr txBox="1"/>
          <p:nvPr userDrawn="1">
            <p:custDataLst>
              <p:tags r:id="rId3"/>
            </p:custDataLst>
          </p:nvPr>
        </p:nvSpPr>
        <p:spPr>
          <a:xfrm>
            <a:off x="685801" y="6313678"/>
            <a:ext cx="1186053" cy="276987"/>
          </a:xfrm>
          <a:prstGeom prst="rect">
            <a:avLst/>
          </a:prstGeom>
          <a:noFill/>
        </p:spPr>
        <p:txBody>
          <a:bodyPr vert="horz" wrap="none" lIns="0" tIns="0" rIns="0" bIns="0" rtlCol="0" anchor="t" anchorCtr="0">
            <a:noAutofit/>
          </a:bodyPr>
          <a:lstStyle/>
          <a:p>
            <a:pPr algn="l"/>
            <a:r>
              <a:rPr lang="en-GB" sz="1200">
                <a:solidFill>
                  <a:srgbClr val="52575C"/>
                </a:solidFill>
                <a:latin typeface="Mute Light" panose="00000400000000000000" pitchFamily="50" charset="0"/>
              </a:rPr>
              <a:t>welcome to brighter</a:t>
            </a:r>
            <a:endParaRPr lang="en-GB" sz="1200" dirty="0">
              <a:solidFill>
                <a:srgbClr val="52575C"/>
              </a:solidFill>
              <a:latin typeface="Mute Light" panose="00000400000000000000" pitchFamily="50" charset="0"/>
            </a:endParaRPr>
          </a:p>
        </p:txBody>
      </p:sp>
      <p:pic>
        <p:nvPicPr>
          <p:cNvPr id="5" name="FrontCover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bwMode="invGray">
          <a:xfrm>
            <a:off x="685800" y="572389"/>
            <a:ext cx="1591059" cy="219456"/>
          </a:xfrm>
          <a:prstGeom prst="rect">
            <a:avLst/>
          </a:prstGeom>
        </p:spPr>
      </p:pic>
    </p:spTree>
    <p:extLst>
      <p:ext uri="{BB962C8B-B14F-4D97-AF65-F5344CB8AC3E}">
        <p14:creationId xmlns:p14="http://schemas.microsoft.com/office/powerpoint/2010/main" val="3859997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566160" cy="4195763"/>
          </a:xfrm>
        </p:spPr>
        <p:txBody>
          <a:bodyPr>
            <a:normAutofit/>
          </a:bodyPr>
          <a:lstStyle>
            <a:lvl1pPr>
              <a:spcBef>
                <a:spcPts val="600"/>
              </a:spcBef>
              <a:defRPr sz="12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572000" y="1981200"/>
            <a:ext cx="3566160" cy="4195763"/>
          </a:xfrm>
        </p:spPr>
        <p:txBody>
          <a:bodyPr>
            <a:normAutofit/>
          </a:bodyPr>
          <a:lstStyle>
            <a:lvl1pPr>
              <a:spcBef>
                <a:spcPts val="600"/>
              </a:spcBef>
              <a:defRPr sz="12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61591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71500"/>
            <a:ext cx="7584948" cy="952500"/>
          </a:xfrm>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0"/>
          </p:nvPr>
        </p:nvSpPr>
        <p:spPr/>
        <p:txBody>
          <a:bodyPr/>
          <a:lstStyle/>
          <a:p>
            <a:fld id="{906224F6-81D6-4EE0-A2CA-B0D75C09E3EF}" type="datetime1">
              <a:rPr lang="en-GB" smtClean="0"/>
              <a:t>23/06/2020</a:t>
            </a:fld>
            <a:endParaRPr lang="en-GB" dirty="0"/>
          </a:p>
        </p:txBody>
      </p:sp>
    </p:spTree>
    <p:extLst>
      <p:ext uri="{BB962C8B-B14F-4D97-AF65-F5344CB8AC3E}">
        <p14:creationId xmlns:p14="http://schemas.microsoft.com/office/powerpoint/2010/main" val="25820212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1013889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566160" cy="4195763"/>
          </a:xfrm>
        </p:spPr>
        <p:txBody>
          <a:bodyPr>
            <a:normAutofit/>
          </a:bodyPr>
          <a:lstStyle>
            <a:lvl1pPr>
              <a:spcBef>
                <a:spcPts val="600"/>
              </a:spcBef>
              <a:defRPr sz="12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572000" y="1981200"/>
            <a:ext cx="3566160" cy="4195763"/>
          </a:xfrm>
        </p:spPr>
        <p:txBody>
          <a:bodyPr>
            <a:normAutofit/>
          </a:bodyPr>
          <a:lstStyle>
            <a:lvl1pPr>
              <a:spcBef>
                <a:spcPts val="600"/>
              </a:spcBef>
              <a:defRPr sz="12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8072817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2194560" cy="4195763"/>
          </a:xfrm>
        </p:spPr>
        <p:txBody>
          <a:bodyPr>
            <a:normAutofit/>
          </a:bodyPr>
          <a:lstStyle>
            <a:lvl1pPr>
              <a:spcBef>
                <a:spcPts val="600"/>
              </a:spcBef>
              <a:defRPr sz="12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p:cNvSpPr>
            <a:spLocks noGrp="1"/>
          </p:cNvSpPr>
          <p:nvPr>
            <p:ph sz="half" idx="13"/>
          </p:nvPr>
        </p:nvSpPr>
        <p:spPr>
          <a:xfrm>
            <a:off x="3257550" y="1981199"/>
            <a:ext cx="2194560" cy="4195764"/>
          </a:xfrm>
        </p:spPr>
        <p:txBody>
          <a:bodyPr>
            <a:normAutofit/>
          </a:bodyPr>
          <a:lstStyle>
            <a:lvl1pPr>
              <a:spcBef>
                <a:spcPts val="600"/>
              </a:spcBef>
              <a:defRPr sz="12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p:cNvSpPr>
            <a:spLocks noGrp="1"/>
          </p:cNvSpPr>
          <p:nvPr>
            <p:ph sz="half" idx="14"/>
          </p:nvPr>
        </p:nvSpPr>
        <p:spPr>
          <a:xfrm>
            <a:off x="5857875" y="1981199"/>
            <a:ext cx="2194560" cy="4195764"/>
          </a:xfrm>
        </p:spPr>
        <p:txBody>
          <a:bodyPr>
            <a:normAutofit/>
          </a:bodyPr>
          <a:lstStyle>
            <a:lvl1pPr>
              <a:spcBef>
                <a:spcPts val="600"/>
              </a:spcBef>
              <a:defRPr sz="12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918245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5655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lank Gradient">
    <p:bg>
      <p:bgPr>
        <a:gradFill flip="none" rotWithShape="1">
          <a:gsLst>
            <a:gs pos="3000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4382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Pr>
        <a:gradFill flip="none" rotWithShape="1">
          <a:gsLst>
            <a:gs pos="3000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sp>
        <p:nvSpPr>
          <p:cNvPr id="5" name="DividerTitle"/>
          <p:cNvSpPr>
            <a:spLocks noGrp="1"/>
          </p:cNvSpPr>
          <p:nvPr>
            <p:ph type="body" sz="quarter" idx="10" hasCustomPrompt="1"/>
          </p:nvPr>
        </p:nvSpPr>
        <p:spPr>
          <a:xfrm>
            <a:off x="685800" y="1568246"/>
            <a:ext cx="5824192" cy="280577"/>
          </a:xfrm>
          <a:noFill/>
        </p:spPr>
        <p:txBody>
          <a:bodyPr vert="horz" wrap="none" lIns="0" tIns="0" rIns="0" bIns="0" rtlCol="0" anchor="t" anchorCtr="0">
            <a:noAutofit/>
          </a:bodyPr>
          <a:lstStyle>
            <a:lvl1pPr marL="0" indent="0">
              <a:buNone/>
              <a:defRPr lang="en-US" b="1" baseline="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GB" sz="1800">
                <a:latin typeface="+mn-lt"/>
              </a:defRPr>
            </a:lvl5pPr>
          </a:lstStyle>
          <a:p>
            <a:pPr lvl="0">
              <a:tabLst>
                <a:tab pos="1600200" algn="l"/>
              </a:tabLst>
            </a:pPr>
            <a:r>
              <a:rPr lang="en-US"/>
              <a:t>Enter Title Here</a:t>
            </a:r>
            <a:endParaRPr lang="en-US" dirty="0"/>
          </a:p>
        </p:txBody>
      </p:sp>
      <p:sp>
        <p:nvSpPr>
          <p:cNvPr id="6" name="DividerSubTitle"/>
          <p:cNvSpPr>
            <a:spLocks noGrp="1"/>
          </p:cNvSpPr>
          <p:nvPr>
            <p:ph type="body" sz="quarter" idx="11" hasCustomPrompt="1"/>
          </p:nvPr>
        </p:nvSpPr>
        <p:spPr>
          <a:xfrm>
            <a:off x="685800" y="1900441"/>
            <a:ext cx="5824192" cy="280577"/>
          </a:xfrm>
          <a:noFill/>
        </p:spPr>
        <p:txBody>
          <a:bodyPr vert="horz" wrap="none" lIns="0" tIns="0" rIns="0" bIns="0" rtlCol="0" anchor="t" anchorCtr="0">
            <a:noAutofit/>
          </a:bodyPr>
          <a:lstStyle>
            <a:lvl1pPr marL="0" indent="0">
              <a:buNone/>
              <a:defRPr lang="en-US" b="0" baseline="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GB" sz="1800">
                <a:latin typeface="+mn-lt"/>
              </a:defRPr>
            </a:lvl5pPr>
          </a:lstStyle>
          <a:p>
            <a:pPr lvl="0">
              <a:tabLst>
                <a:tab pos="1600200" algn="l"/>
              </a:tabLst>
            </a:pPr>
            <a:r>
              <a:rPr lang="en-US"/>
              <a:t>Enter Sub-title Here</a:t>
            </a:r>
            <a:endParaRPr lang="en-US" dirty="0"/>
          </a:p>
        </p:txBody>
      </p:sp>
      <p:sp>
        <p:nvSpPr>
          <p:cNvPr id="7" name="SectionNumber"/>
          <p:cNvSpPr>
            <a:spLocks noGrp="1"/>
          </p:cNvSpPr>
          <p:nvPr>
            <p:ph type="body" sz="quarter" idx="12" hasCustomPrompt="1"/>
          </p:nvPr>
        </p:nvSpPr>
        <p:spPr>
          <a:xfrm>
            <a:off x="3875139" y="2928885"/>
            <a:ext cx="4752668" cy="5628095"/>
          </a:xfrm>
          <a:noFill/>
        </p:spPr>
        <p:txBody>
          <a:bodyPr vert="horz" wrap="none" lIns="0" tIns="0" rIns="0" bIns="0" rtlCol="0" anchor="b" anchorCtr="0">
            <a:noAutofit/>
          </a:bodyPr>
          <a:lstStyle>
            <a:lvl1pPr marL="0" indent="0" algn="r">
              <a:buNone/>
              <a:defRPr lang="en-US" sz="50000" b="1" dirty="0" smtClean="0">
                <a:solidFill>
                  <a:schemeClr val="bg1"/>
                </a:solidFill>
                <a:latin typeface="+mj-lt"/>
              </a:defRPr>
            </a:lvl1pPr>
          </a:lstStyle>
          <a:p>
            <a:pPr lvl="0">
              <a:tabLst>
                <a:tab pos="1600200" algn="l"/>
              </a:tabLst>
            </a:pPr>
            <a:r>
              <a:rPr lang="en-US" dirty="0"/>
              <a:t>#</a:t>
            </a:r>
          </a:p>
        </p:txBody>
      </p:sp>
    </p:spTree>
    <p:extLst>
      <p:ext uri="{BB962C8B-B14F-4D97-AF65-F5344CB8AC3E}">
        <p14:creationId xmlns:p14="http://schemas.microsoft.com/office/powerpoint/2010/main" val="28079670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Tagline">
    <p:bg>
      <p:bgPr>
        <a:gradFill flip="none" rotWithShape="1">
          <a:gsLst>
            <a:gs pos="3000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pic>
        <p:nvPicPr>
          <p:cNvPr id="2" name="TagImag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2045203" y="2476498"/>
            <a:ext cx="5053594" cy="1905004"/>
          </a:xfrm>
          <a:prstGeom prst="rect">
            <a:avLst/>
          </a:prstGeom>
        </p:spPr>
      </p:pic>
    </p:spTree>
    <p:extLst>
      <p:ext uri="{BB962C8B-B14F-4D97-AF65-F5344CB8AC3E}">
        <p14:creationId xmlns:p14="http://schemas.microsoft.com/office/powerpoint/2010/main" val="6224189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Back Cover">
    <p:bg>
      <p:bgPr>
        <a:gradFill flip="none" rotWithShape="1">
          <a:gsLst>
            <a:gs pos="3000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pic>
        <p:nvPicPr>
          <p:cNvPr id="2" name="BackCover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3477766" y="3278124"/>
            <a:ext cx="2188468" cy="301753"/>
          </a:xfrm>
          <a:prstGeom prst="rect">
            <a:avLst/>
          </a:prstGeom>
        </p:spPr>
      </p:pic>
    </p:spTree>
    <p:extLst>
      <p:ext uri="{BB962C8B-B14F-4D97-AF65-F5344CB8AC3E}">
        <p14:creationId xmlns:p14="http://schemas.microsoft.com/office/powerpoint/2010/main" val="3272746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2194560" cy="4195763"/>
          </a:xfrm>
        </p:spPr>
        <p:txBody>
          <a:bodyPr>
            <a:normAutofit/>
          </a:bodyPr>
          <a:lstStyle>
            <a:lvl1pPr>
              <a:spcBef>
                <a:spcPts val="600"/>
              </a:spcBef>
              <a:defRPr sz="12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p:cNvSpPr>
            <a:spLocks noGrp="1"/>
          </p:cNvSpPr>
          <p:nvPr>
            <p:ph sz="half" idx="13"/>
          </p:nvPr>
        </p:nvSpPr>
        <p:spPr>
          <a:xfrm>
            <a:off x="3257550" y="1981199"/>
            <a:ext cx="2194560" cy="4195764"/>
          </a:xfrm>
        </p:spPr>
        <p:txBody>
          <a:bodyPr>
            <a:normAutofit/>
          </a:bodyPr>
          <a:lstStyle>
            <a:lvl1pPr>
              <a:spcBef>
                <a:spcPts val="600"/>
              </a:spcBef>
              <a:defRPr sz="12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p:cNvSpPr>
            <a:spLocks noGrp="1"/>
          </p:cNvSpPr>
          <p:nvPr>
            <p:ph sz="half" idx="14"/>
          </p:nvPr>
        </p:nvSpPr>
        <p:spPr>
          <a:xfrm>
            <a:off x="5857875" y="1981199"/>
            <a:ext cx="2194560" cy="4195764"/>
          </a:xfrm>
        </p:spPr>
        <p:txBody>
          <a:bodyPr>
            <a:normAutofit/>
          </a:bodyPr>
          <a:lstStyle>
            <a:lvl1pPr>
              <a:spcBef>
                <a:spcPts val="600"/>
              </a:spcBef>
              <a:defRPr sz="12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905135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105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Gradient">
    <p:bg>
      <p:bgPr>
        <a:gradFill flip="none" rotWithShape="1">
          <a:gsLst>
            <a:gs pos="3000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29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Pr>
        <a:gradFill flip="none" rotWithShape="1">
          <a:gsLst>
            <a:gs pos="3000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sp>
        <p:nvSpPr>
          <p:cNvPr id="5" name="DividerTitle"/>
          <p:cNvSpPr>
            <a:spLocks noGrp="1"/>
          </p:cNvSpPr>
          <p:nvPr>
            <p:ph type="body" sz="quarter" idx="10" hasCustomPrompt="1"/>
          </p:nvPr>
        </p:nvSpPr>
        <p:spPr>
          <a:xfrm>
            <a:off x="685800" y="1568246"/>
            <a:ext cx="5824192" cy="280577"/>
          </a:xfrm>
          <a:noFill/>
        </p:spPr>
        <p:txBody>
          <a:bodyPr vert="horz" wrap="none" lIns="0" tIns="0" rIns="0" bIns="0" rtlCol="0" anchor="t" anchorCtr="0">
            <a:noAutofit/>
          </a:bodyPr>
          <a:lstStyle>
            <a:lvl1pPr marL="0" indent="0">
              <a:buNone/>
              <a:defRPr lang="en-US" b="1" baseline="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GB" sz="1800">
                <a:latin typeface="+mn-lt"/>
              </a:defRPr>
            </a:lvl5pPr>
          </a:lstStyle>
          <a:p>
            <a:pPr lvl="0">
              <a:tabLst>
                <a:tab pos="1600200" algn="l"/>
              </a:tabLst>
            </a:pPr>
            <a:r>
              <a:rPr lang="en-US"/>
              <a:t>Enter Title Here</a:t>
            </a:r>
            <a:endParaRPr lang="en-US" dirty="0"/>
          </a:p>
        </p:txBody>
      </p:sp>
      <p:sp>
        <p:nvSpPr>
          <p:cNvPr id="6" name="DividerSubTitle"/>
          <p:cNvSpPr>
            <a:spLocks noGrp="1"/>
          </p:cNvSpPr>
          <p:nvPr>
            <p:ph type="body" sz="quarter" idx="11" hasCustomPrompt="1"/>
          </p:nvPr>
        </p:nvSpPr>
        <p:spPr>
          <a:xfrm>
            <a:off x="685800" y="1900441"/>
            <a:ext cx="5824192" cy="280577"/>
          </a:xfrm>
          <a:noFill/>
        </p:spPr>
        <p:txBody>
          <a:bodyPr vert="horz" wrap="none" lIns="0" tIns="0" rIns="0" bIns="0" rtlCol="0" anchor="t" anchorCtr="0">
            <a:noAutofit/>
          </a:bodyPr>
          <a:lstStyle>
            <a:lvl1pPr marL="0" indent="0">
              <a:buNone/>
              <a:defRPr lang="en-US" b="0" baseline="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GB" sz="1800">
                <a:latin typeface="+mn-lt"/>
              </a:defRPr>
            </a:lvl5pPr>
          </a:lstStyle>
          <a:p>
            <a:pPr lvl="0">
              <a:tabLst>
                <a:tab pos="1600200" algn="l"/>
              </a:tabLst>
            </a:pPr>
            <a:r>
              <a:rPr lang="en-US"/>
              <a:t>Enter Sub-title Here</a:t>
            </a:r>
            <a:endParaRPr lang="en-US" dirty="0"/>
          </a:p>
        </p:txBody>
      </p:sp>
      <p:sp>
        <p:nvSpPr>
          <p:cNvPr id="7" name="SectionNumber"/>
          <p:cNvSpPr>
            <a:spLocks noGrp="1"/>
          </p:cNvSpPr>
          <p:nvPr>
            <p:ph type="body" sz="quarter" idx="12" hasCustomPrompt="1"/>
          </p:nvPr>
        </p:nvSpPr>
        <p:spPr>
          <a:xfrm>
            <a:off x="3875139" y="2928885"/>
            <a:ext cx="4752668" cy="5628095"/>
          </a:xfrm>
          <a:noFill/>
        </p:spPr>
        <p:txBody>
          <a:bodyPr vert="horz" wrap="none" lIns="0" tIns="0" rIns="0" bIns="0" rtlCol="0" anchor="b" anchorCtr="0">
            <a:noAutofit/>
          </a:bodyPr>
          <a:lstStyle>
            <a:lvl1pPr marL="0" indent="0" algn="r">
              <a:buNone/>
              <a:defRPr lang="en-US" sz="50000" b="1" dirty="0" smtClean="0">
                <a:solidFill>
                  <a:schemeClr val="bg1"/>
                </a:solidFill>
                <a:latin typeface="+mj-lt"/>
              </a:defRPr>
            </a:lvl1pPr>
          </a:lstStyle>
          <a:p>
            <a:pPr lvl="0">
              <a:tabLst>
                <a:tab pos="1600200" algn="l"/>
              </a:tabLst>
            </a:pPr>
            <a:r>
              <a:rPr lang="en-US" dirty="0"/>
              <a:t>#</a:t>
            </a:r>
          </a:p>
        </p:txBody>
      </p:sp>
    </p:spTree>
    <p:extLst>
      <p:ext uri="{BB962C8B-B14F-4D97-AF65-F5344CB8AC3E}">
        <p14:creationId xmlns:p14="http://schemas.microsoft.com/office/powerpoint/2010/main" val="2590718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Tagline">
    <p:bg>
      <p:bgPr>
        <a:gradFill flip="none" rotWithShape="1">
          <a:gsLst>
            <a:gs pos="3000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pic>
        <p:nvPicPr>
          <p:cNvPr id="2" name="TagImag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2045203" y="2476498"/>
            <a:ext cx="5053594" cy="1905004"/>
          </a:xfrm>
          <a:prstGeom prst="rect">
            <a:avLst/>
          </a:prstGeom>
        </p:spPr>
      </p:pic>
    </p:spTree>
    <p:extLst>
      <p:ext uri="{BB962C8B-B14F-4D97-AF65-F5344CB8AC3E}">
        <p14:creationId xmlns:p14="http://schemas.microsoft.com/office/powerpoint/2010/main" val="4088502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image" Target="../media/image6.png"/><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tags" Target="../tags/tag6.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ags" Target="../tags/tag19.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3.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Title"/>
          <p:cNvSpPr>
            <a:spLocks noGrp="1"/>
          </p:cNvSpPr>
          <p:nvPr>
            <p:ph type="title"/>
            <p:custDataLst>
              <p:tags r:id="rId18"/>
            </p:custDataLst>
          </p:nvPr>
        </p:nvSpPr>
        <p:spPr>
          <a:xfrm>
            <a:off x="685800" y="571500"/>
            <a:ext cx="7584948" cy="952500"/>
          </a:xfrm>
          <a:prstGeom prst="rect">
            <a:avLst/>
          </a:prstGeom>
        </p:spPr>
        <p:txBody>
          <a:bodyPr vert="horz" lIns="0" tIns="0" rIns="0" bIns="0" rtlCol="0" anchor="t">
            <a:normAutofit/>
          </a:bodyPr>
          <a:lstStyle/>
          <a:p>
            <a:r>
              <a:rPr lang="en-US"/>
              <a:t>Click to edit Master title style</a:t>
            </a:r>
            <a:endParaRPr lang="en-GB" dirty="0"/>
          </a:p>
        </p:txBody>
      </p:sp>
      <p:sp>
        <p:nvSpPr>
          <p:cNvPr id="3" name="SlideBody"/>
          <p:cNvSpPr>
            <a:spLocks noGrp="1"/>
          </p:cNvSpPr>
          <p:nvPr>
            <p:ph type="body" idx="1"/>
          </p:nvPr>
        </p:nvSpPr>
        <p:spPr>
          <a:xfrm>
            <a:off x="685800" y="1981200"/>
            <a:ext cx="7584948" cy="4195763"/>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FilePath"/>
          <p:cNvSpPr txBox="1"/>
          <p:nvPr userDrawn="1"/>
        </p:nvSpPr>
        <p:spPr>
          <a:xfrm>
            <a:off x="1971000" y="6483600"/>
            <a:ext cx="2602800" cy="151200"/>
          </a:xfrm>
          <a:prstGeom prst="rect">
            <a:avLst/>
          </a:prstGeom>
          <a:noFill/>
        </p:spPr>
        <p:txBody>
          <a:bodyPr vert="horz" wrap="square" lIns="0" tIns="0" rIns="0" bIns="0" rtlCol="0" anchor="t" anchorCtr="0">
            <a:noAutofit/>
          </a:bodyPr>
          <a:lstStyle>
            <a:defPPr>
              <a:defRPr lang="en-US"/>
            </a:defPPr>
            <a:lvl1pPr>
              <a:tabLst>
                <a:tab pos="1600200" algn="l"/>
              </a:tabLst>
              <a:defRPr sz="600">
                <a:solidFill>
                  <a:schemeClr val="bg2"/>
                </a:solidFill>
                <a:latin typeface="Mute" panose="00000500000000000000" pitchFamily="50" charset="0"/>
              </a:defRPr>
            </a:lvl1pPr>
          </a:lstStyle>
          <a:p>
            <a:pPr lvl="0"/>
            <a:endParaRPr lang="en-US" sz="800" dirty="0">
              <a:solidFill>
                <a:srgbClr val="52575C"/>
              </a:solidFill>
              <a:latin typeface="+mn-lt"/>
            </a:endParaRPr>
          </a:p>
        </p:txBody>
      </p:sp>
      <p:sp>
        <p:nvSpPr>
          <p:cNvPr id="8" name="Business" hidden="1"/>
          <p:cNvSpPr txBox="1">
            <a:spLocks/>
          </p:cNvSpPr>
          <p:nvPr userDrawn="1"/>
        </p:nvSpPr>
        <p:spPr>
          <a:xfrm>
            <a:off x="4698000" y="6325201"/>
            <a:ext cx="3143250" cy="277811"/>
          </a:xfrm>
          <a:prstGeom prst="rect">
            <a:avLst/>
          </a:prstGeom>
        </p:spPr>
        <p:txBody>
          <a:bodyPr vert="horz" lIns="0" tIns="0" rIns="0" bIns="0" rtlCol="0" anchor="t"/>
          <a:lstStyle>
            <a:defPPr>
              <a:defRPr lang="en-US"/>
            </a:defPPr>
            <a:lvl1pPr marL="0" algn="l" defTabSz="914400" rtl="0" eaLnBrk="1" latinLnBrk="0" hangingPunct="1">
              <a:defRPr sz="600" kern="1200">
                <a:solidFill>
                  <a:schemeClr val="bg2"/>
                </a:solidFill>
                <a:latin typeface="Mute"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52575C"/>
                </a:solidFill>
                <a:latin typeface="+mn-lt"/>
              </a:rPr>
              <a:t>Mercer</a:t>
            </a:r>
            <a:endParaRPr lang="en-US" sz="800" baseline="0" dirty="0">
              <a:solidFill>
                <a:srgbClr val="52575C"/>
              </a:solidFill>
              <a:latin typeface="+mn-lt"/>
            </a:endParaRPr>
          </a:p>
        </p:txBody>
      </p:sp>
      <p:sp>
        <p:nvSpPr>
          <p:cNvPr id="9" name="Copyright"/>
          <p:cNvSpPr txBox="1">
            <a:spLocks/>
          </p:cNvSpPr>
          <p:nvPr userDrawn="1"/>
        </p:nvSpPr>
        <p:spPr>
          <a:xfrm>
            <a:off x="3351089" y="6357154"/>
            <a:ext cx="2473200" cy="277811"/>
          </a:xfrm>
          <a:prstGeom prst="rect">
            <a:avLst/>
          </a:prstGeom>
        </p:spPr>
        <p:txBody>
          <a:bodyPr vert="horz" wrap="none" lIns="0" tIns="0" rIns="0" bIns="0" rtlCol="0" anchor="t"/>
          <a:lstStyle>
            <a:defPPr>
              <a:defRPr lang="en-US"/>
            </a:defPPr>
            <a:lvl1pPr marL="0" algn="l" defTabSz="914400" rtl="0" eaLnBrk="1" latinLnBrk="0" hangingPunct="1">
              <a:defRPr sz="600" kern="1200">
                <a:solidFill>
                  <a:schemeClr val="bg2"/>
                </a:solidFill>
                <a:latin typeface="Mute"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52575C"/>
                </a:solidFill>
                <a:latin typeface="+mn-lt"/>
              </a:rPr>
              <a:t>Copyright © 2020 Mercer (US) Inc. All rights reserved.</a:t>
            </a:r>
            <a:endParaRPr lang="en-US" sz="800" baseline="0" dirty="0">
              <a:solidFill>
                <a:srgbClr val="52575C"/>
              </a:solidFill>
              <a:latin typeface="+mn-lt"/>
            </a:endParaRPr>
          </a:p>
        </p:txBody>
      </p:sp>
      <p:sp>
        <p:nvSpPr>
          <p:cNvPr id="5" name="SlideNumber"/>
          <p:cNvSpPr txBox="1"/>
          <p:nvPr userDrawn="1"/>
        </p:nvSpPr>
        <p:spPr>
          <a:xfrm>
            <a:off x="7768800" y="6325200"/>
            <a:ext cx="687600" cy="277200"/>
          </a:xfrm>
          <a:prstGeom prst="rect">
            <a:avLst/>
          </a:prstGeom>
        </p:spPr>
        <p:txBody>
          <a:bodyPr vert="horz" lIns="0" tIns="0" rIns="0" bIns="0" rtlCol="0" anchor="t"/>
          <a:lstStyle>
            <a:defPPr>
              <a:defRPr lang="en-US"/>
            </a:defPPr>
            <a:lvl1pPr>
              <a:defRPr sz="800">
                <a:solidFill>
                  <a:srgbClr val="52575C"/>
                </a:solidFill>
              </a:defRPr>
            </a:lvl1pPr>
          </a:lstStyle>
          <a:p>
            <a:pPr lvl="0" algn="r"/>
            <a:fld id="{996227E9-BBDC-48C4-AB02-EA11EC8F36BC}" type="slidenum">
              <a:rPr lang="en-GB" sz="1000" smtClean="0"/>
              <a:pPr lvl="0" algn="r"/>
              <a:t>‹#›</a:t>
            </a:fld>
            <a:endParaRPr lang="en-GB" sz="1000" dirty="0" err="1"/>
          </a:p>
        </p:txBody>
      </p:sp>
      <p:pic>
        <p:nvPicPr>
          <p:cNvPr id="6" name="ContentLogo"/>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bwMode="invGray">
          <a:xfrm>
            <a:off x="685800" y="6324600"/>
            <a:ext cx="874778" cy="121920"/>
          </a:xfrm>
          <a:prstGeom prst="rect">
            <a:avLst/>
          </a:prstGeom>
        </p:spPr>
      </p:pic>
    </p:spTree>
    <p:extLst>
      <p:ext uri="{BB962C8B-B14F-4D97-AF65-F5344CB8AC3E}">
        <p14:creationId xmlns:p14="http://schemas.microsoft.com/office/powerpoint/2010/main" val="4150995343"/>
      </p:ext>
    </p:extLst>
  </p:cSld>
  <p:clrMap bg1="lt1" tx1="dk1" bg2="lt2" tx2="dk2" accent1="accent1" accent2="accent2" accent3="accent3" accent4="accent4" accent5="accent5" accent6="accent6" hlink="hlink" folHlink="folHlink"/>
  <p:sldLayoutIdLst>
    <p:sldLayoutId id="2147483659" r:id="rId1"/>
    <p:sldLayoutId id="2147483650" r:id="rId2"/>
    <p:sldLayoutId id="2147483654" r:id="rId3"/>
    <p:sldLayoutId id="2147483652" r:id="rId4"/>
    <p:sldLayoutId id="2147483656" r:id="rId5"/>
    <p:sldLayoutId id="2147483655" r:id="rId6"/>
    <p:sldLayoutId id="2147483661" r:id="rId7"/>
    <p:sldLayoutId id="2147483657" r:id="rId8"/>
    <p:sldLayoutId id="2147483660" r:id="rId9"/>
    <p:sldLayoutId id="2147483658" r:id="rId10"/>
    <p:sldLayoutId id="2147483662" r:id="rId11"/>
    <p:sldLayoutId id="2147483663" r:id="rId12"/>
    <p:sldLayoutId id="2147483664" r:id="rId13"/>
    <p:sldLayoutId id="2147483665" r:id="rId14"/>
    <p:sldLayoutId id="2147483666" r:id="rId15"/>
    <p:sldLayoutId id="2147483667" r:id="rId16"/>
  </p:sldLayoutIdLs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200"/>
        </a:spcBef>
        <a:buFont typeface="Mute" panose="00000500000000000000" pitchFamily="50" charset="0"/>
        <a:buChar char="•"/>
        <a:defRPr sz="1800" kern="1200">
          <a:solidFill>
            <a:schemeClr val="tx1"/>
          </a:solidFill>
          <a:latin typeface="+mn-lt"/>
          <a:ea typeface="+mn-ea"/>
          <a:cs typeface="+mn-cs"/>
        </a:defRPr>
      </a:lvl1pPr>
      <a:lvl2pPr marL="457200" indent="-228600" algn="l" defTabSz="914400" rtl="0" eaLnBrk="1" latinLnBrk="0" hangingPunct="1">
        <a:lnSpc>
          <a:spcPct val="100000"/>
        </a:lnSpc>
        <a:spcBef>
          <a:spcPts val="1200"/>
        </a:spcBef>
        <a:buFont typeface="Mute" panose="00000500000000000000" pitchFamily="50" charset="0"/>
        <a:buChar char="–"/>
        <a:defRPr sz="1800" kern="1200">
          <a:solidFill>
            <a:schemeClr val="tx1"/>
          </a:solidFill>
          <a:latin typeface="+mn-lt"/>
          <a:ea typeface="+mn-ea"/>
          <a:cs typeface="+mn-cs"/>
        </a:defRPr>
      </a:lvl2pPr>
      <a:lvl3pPr marL="685800" indent="-228600" algn="l" defTabSz="914400" rtl="0" eaLnBrk="1" latinLnBrk="0" hangingPunct="1">
        <a:lnSpc>
          <a:spcPct val="100000"/>
        </a:lnSpc>
        <a:spcBef>
          <a:spcPts val="1200"/>
        </a:spcBef>
        <a:buFont typeface="Mute" panose="00000500000000000000" pitchFamily="50" charset="0"/>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1200"/>
        </a:spcBef>
        <a:buFont typeface="Mute" panose="00000500000000000000" pitchFamily="50" charset="0"/>
        <a:buChar char="-"/>
        <a:defRPr sz="1400" kern="1200">
          <a:solidFill>
            <a:schemeClr val="tx1"/>
          </a:solidFill>
          <a:latin typeface="+mn-lt"/>
          <a:ea typeface="+mn-ea"/>
          <a:cs typeface="+mn-cs"/>
        </a:defRPr>
      </a:lvl4pPr>
      <a:lvl5pPr marL="1143000" indent="-228600" algn="l" defTabSz="914400" rtl="0" eaLnBrk="1" latinLnBrk="0" hangingPunct="1">
        <a:lnSpc>
          <a:spcPct val="100000"/>
        </a:lnSpc>
        <a:spcBef>
          <a:spcPts val="1200"/>
        </a:spcBef>
        <a:buFont typeface="Mute" panose="00000500000000000000" pitchFamily="50"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432" userDrawn="1">
          <p15:clr>
            <a:srgbClr val="F26B43"/>
          </p15:clr>
        </p15:guide>
        <p15:guide id="8" pos="5328" userDrawn="1">
          <p15:clr>
            <a:srgbClr val="F26B43"/>
          </p15:clr>
        </p15:guide>
        <p15:guide id="9" orient="horz" pos="360" userDrawn="1">
          <p15:clr>
            <a:srgbClr val="F26B43"/>
          </p15:clr>
        </p15:guide>
        <p15:guide id="10" orient="horz" pos="960" userDrawn="1">
          <p15:clr>
            <a:srgbClr val="F26B43"/>
          </p15:clr>
        </p15:guide>
        <p15:guide id="11" orient="horz" pos="1248" userDrawn="1">
          <p15:clr>
            <a:srgbClr val="F26B43"/>
          </p15:clr>
        </p15:guide>
        <p15:guide id="16" orient="horz" pos="39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Title"/>
          <p:cNvSpPr>
            <a:spLocks noGrp="1"/>
          </p:cNvSpPr>
          <p:nvPr>
            <p:ph type="title"/>
            <p:custDataLst>
              <p:tags r:id="rId24"/>
            </p:custDataLst>
          </p:nvPr>
        </p:nvSpPr>
        <p:spPr>
          <a:xfrm>
            <a:off x="685800" y="571500"/>
            <a:ext cx="7584948" cy="952500"/>
          </a:xfrm>
          <a:prstGeom prst="rect">
            <a:avLst/>
          </a:prstGeom>
        </p:spPr>
        <p:txBody>
          <a:bodyPr vert="horz" lIns="0" tIns="0" rIns="0" bIns="0" rtlCol="0" anchor="t">
            <a:normAutofit/>
          </a:bodyPr>
          <a:lstStyle/>
          <a:p>
            <a:r>
              <a:rPr lang="en-US"/>
              <a:t>Click to edit Master title style</a:t>
            </a:r>
            <a:endParaRPr lang="en-GB" dirty="0"/>
          </a:p>
        </p:txBody>
      </p:sp>
      <p:sp>
        <p:nvSpPr>
          <p:cNvPr id="3" name="SlideBody"/>
          <p:cNvSpPr>
            <a:spLocks noGrp="1"/>
          </p:cNvSpPr>
          <p:nvPr>
            <p:ph type="body" idx="1"/>
          </p:nvPr>
        </p:nvSpPr>
        <p:spPr>
          <a:xfrm>
            <a:off x="685800" y="1981200"/>
            <a:ext cx="7584948" cy="4195763"/>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FilePath"/>
          <p:cNvSpPr txBox="1"/>
          <p:nvPr userDrawn="1"/>
        </p:nvSpPr>
        <p:spPr>
          <a:xfrm>
            <a:off x="1971000" y="6483601"/>
            <a:ext cx="2057400" cy="119233"/>
          </a:xfrm>
          <a:prstGeom prst="rect">
            <a:avLst/>
          </a:prstGeom>
          <a:noFill/>
        </p:spPr>
        <p:txBody>
          <a:bodyPr vert="horz" wrap="square" lIns="0" tIns="0" rIns="0" bIns="0" rtlCol="0" anchor="t" anchorCtr="0">
            <a:noAutofit/>
          </a:bodyPr>
          <a:lstStyle>
            <a:defPPr>
              <a:defRPr lang="en-US"/>
            </a:defPPr>
            <a:lvl1pPr>
              <a:tabLst>
                <a:tab pos="1600200" algn="l"/>
              </a:tabLst>
              <a:defRPr sz="600">
                <a:solidFill>
                  <a:schemeClr val="bg2"/>
                </a:solidFill>
                <a:latin typeface="Mute" panose="00000500000000000000" pitchFamily="50" charset="0"/>
              </a:defRPr>
            </a:lvl1pPr>
          </a:lstStyle>
          <a:p>
            <a:pPr lvl="0"/>
            <a:endParaRPr lang="en-GB" sz="600" dirty="0">
              <a:solidFill>
                <a:schemeClr val="bg2"/>
              </a:solidFill>
              <a:latin typeface="+mn-lt"/>
            </a:endParaRPr>
          </a:p>
        </p:txBody>
      </p:sp>
      <p:sp>
        <p:nvSpPr>
          <p:cNvPr id="8" name="Business" hidden="1"/>
          <p:cNvSpPr txBox="1">
            <a:spLocks/>
          </p:cNvSpPr>
          <p:nvPr userDrawn="1"/>
        </p:nvSpPr>
        <p:spPr>
          <a:xfrm>
            <a:off x="4660583" y="6325201"/>
            <a:ext cx="3143250" cy="277811"/>
          </a:xfrm>
          <a:prstGeom prst="rect">
            <a:avLst/>
          </a:prstGeom>
        </p:spPr>
        <p:txBody>
          <a:bodyPr vert="horz" lIns="0" tIns="0" rIns="0" bIns="0" rtlCol="0" anchor="t"/>
          <a:lstStyle>
            <a:defPPr>
              <a:defRPr lang="en-US"/>
            </a:defPPr>
            <a:lvl1pPr marL="0" algn="l" defTabSz="914400" rtl="0" eaLnBrk="1" latinLnBrk="0" hangingPunct="1">
              <a:defRPr sz="600" kern="1200">
                <a:solidFill>
                  <a:schemeClr val="bg2"/>
                </a:solidFill>
                <a:latin typeface="Mute"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solidFill>
                  <a:schemeClr val="bg2"/>
                </a:solidFill>
                <a:latin typeface="+mn-lt"/>
              </a:rPr>
              <a:t>Mercer</a:t>
            </a:r>
            <a:endParaRPr lang="en-US" sz="600" baseline="0" dirty="0">
              <a:solidFill>
                <a:schemeClr val="bg2"/>
              </a:solidFill>
              <a:latin typeface="+mn-lt"/>
            </a:endParaRPr>
          </a:p>
        </p:txBody>
      </p:sp>
      <p:sp>
        <p:nvSpPr>
          <p:cNvPr id="9" name="Copyright"/>
          <p:cNvSpPr txBox="1">
            <a:spLocks/>
          </p:cNvSpPr>
          <p:nvPr userDrawn="1"/>
        </p:nvSpPr>
        <p:spPr>
          <a:xfrm>
            <a:off x="2995411" y="6344653"/>
            <a:ext cx="3143250" cy="277811"/>
          </a:xfrm>
          <a:prstGeom prst="rect">
            <a:avLst/>
          </a:prstGeom>
        </p:spPr>
        <p:txBody>
          <a:bodyPr vert="horz" wrap="none" lIns="0" tIns="0" rIns="0" bIns="0" rtlCol="0" anchor="t"/>
          <a:lstStyle>
            <a:defPPr>
              <a:defRPr lang="en-US"/>
            </a:defPPr>
            <a:lvl1pPr marL="0" algn="l" defTabSz="914400" rtl="0" eaLnBrk="1" latinLnBrk="0" hangingPunct="1">
              <a:defRPr sz="600" kern="1200">
                <a:solidFill>
                  <a:schemeClr val="bg2"/>
                </a:solidFill>
                <a:latin typeface="Mute"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 dirty="0"/>
              <a:t>Copyright © 2020 Mercer (US) Inc. All rights reserved.</a:t>
            </a:r>
            <a:endParaRPr lang="en-US" sz="600" baseline="0" dirty="0"/>
          </a:p>
        </p:txBody>
      </p:sp>
      <p:pic>
        <p:nvPicPr>
          <p:cNvPr id="5" name="ContentLogo"/>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685800" y="6324600"/>
            <a:ext cx="656084" cy="121920"/>
          </a:xfrm>
          <a:prstGeom prst="rect">
            <a:avLst/>
          </a:prstGeom>
        </p:spPr>
      </p:pic>
      <p:sp>
        <p:nvSpPr>
          <p:cNvPr id="10" name="SlideNumber"/>
          <p:cNvSpPr txBox="1">
            <a:spLocks/>
          </p:cNvSpPr>
          <p:nvPr userDrawn="1"/>
        </p:nvSpPr>
        <p:spPr>
          <a:xfrm>
            <a:off x="7973087" y="6373528"/>
            <a:ext cx="516636" cy="277811"/>
          </a:xfrm>
          <a:prstGeom prst="rect">
            <a:avLst/>
          </a:prstGeom>
        </p:spPr>
        <p:txBody>
          <a:bodyPr vert="horz" lIns="0" tIns="0" rIns="0" bIns="0" rtlCol="0" anchor="t"/>
          <a:lstStyle>
            <a:defPPr>
              <a:defRPr lang="en-US"/>
            </a:defPPr>
            <a:lvl1pPr marL="0" algn="l" defTabSz="914400" rtl="0" eaLnBrk="1" latinLnBrk="0" hangingPunct="1">
              <a:defRPr lang="en-GB" sz="750" kern="1200" smtClean="0">
                <a:solidFill>
                  <a:schemeClr val="bg2"/>
                </a:solidFill>
                <a:latin typeface="Mute"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9551C3F-E5B5-49AF-A85B-7D3B4FA18264}" type="slidenum">
              <a:rPr lang="en-US" smtClean="0"/>
              <a:pPr algn="r"/>
              <a:t>‹#›</a:t>
            </a:fld>
            <a:endParaRPr lang="en-US" dirty="0"/>
          </a:p>
        </p:txBody>
      </p:sp>
    </p:spTree>
    <p:extLst>
      <p:ext uri="{BB962C8B-B14F-4D97-AF65-F5344CB8AC3E}">
        <p14:creationId xmlns:p14="http://schemas.microsoft.com/office/powerpoint/2010/main" val="162628815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Lst>
  <p:txStyles>
    <p:titleStyle>
      <a:lvl1pPr algn="l" defTabSz="685800" rtl="0" eaLnBrk="1" latinLnBrk="0" hangingPunct="1">
        <a:lnSpc>
          <a:spcPct val="90000"/>
        </a:lnSpc>
        <a:spcBef>
          <a:spcPct val="0"/>
        </a:spcBef>
        <a:buNone/>
        <a:defRPr sz="2100" kern="1200">
          <a:solidFill>
            <a:schemeClr val="tx1"/>
          </a:solidFill>
          <a:latin typeface="Grifo S" panose="02050803090505060204" pitchFamily="18" charset="0"/>
          <a:ea typeface="+mj-ea"/>
          <a:cs typeface="+mj-cs"/>
        </a:defRPr>
      </a:lvl1pPr>
    </p:titleStyle>
    <p:bodyStyle>
      <a:lvl1pPr marL="171450" indent="-171450" algn="l" defTabSz="685800" rtl="0" eaLnBrk="1" latinLnBrk="0" hangingPunct="1">
        <a:lnSpc>
          <a:spcPct val="100000"/>
        </a:lnSpc>
        <a:spcBef>
          <a:spcPts val="900"/>
        </a:spcBef>
        <a:buFont typeface="Mute" panose="00000500000000000000" pitchFamily="50" charset="0"/>
        <a:buChar char="•"/>
        <a:defRPr sz="1500" kern="1200">
          <a:solidFill>
            <a:schemeClr val="tx1"/>
          </a:solidFill>
          <a:latin typeface="Mute" panose="00000500000000000000" pitchFamily="50" charset="0"/>
          <a:ea typeface="+mn-ea"/>
          <a:cs typeface="+mn-cs"/>
        </a:defRPr>
      </a:lvl1pPr>
      <a:lvl2pPr marL="342900" indent="-171450" algn="l" defTabSz="685800" rtl="0" eaLnBrk="1" latinLnBrk="0" hangingPunct="1">
        <a:lnSpc>
          <a:spcPct val="100000"/>
        </a:lnSpc>
        <a:spcBef>
          <a:spcPts val="900"/>
        </a:spcBef>
        <a:buFont typeface="Arial" panose="020B0604020202020204" pitchFamily="34" charset="0"/>
        <a:buChar char="•"/>
        <a:defRPr sz="1500" kern="1200">
          <a:solidFill>
            <a:schemeClr val="tx1"/>
          </a:solidFill>
          <a:latin typeface="Mute" panose="00000500000000000000" pitchFamily="50" charset="0"/>
          <a:ea typeface="+mn-ea"/>
          <a:cs typeface="+mn-cs"/>
        </a:defRPr>
      </a:lvl2pPr>
      <a:lvl3pPr marL="514350" indent="-171450" algn="l" defTabSz="685800" rtl="0" eaLnBrk="1" latinLnBrk="0" hangingPunct="1">
        <a:lnSpc>
          <a:spcPct val="100000"/>
        </a:lnSpc>
        <a:spcBef>
          <a:spcPts val="900"/>
        </a:spcBef>
        <a:buFont typeface="Mute" panose="00000500000000000000" pitchFamily="50" charset="0"/>
        <a:buChar char="-"/>
        <a:defRPr sz="1500" kern="1200">
          <a:solidFill>
            <a:schemeClr val="tx1"/>
          </a:solidFill>
          <a:latin typeface="Mute" panose="00000500000000000000" pitchFamily="50" charset="0"/>
          <a:ea typeface="+mn-ea"/>
          <a:cs typeface="+mn-cs"/>
        </a:defRPr>
      </a:lvl3pPr>
      <a:lvl4pPr marL="685800" indent="-171450" algn="l" defTabSz="685800" rtl="0" eaLnBrk="1" latinLnBrk="0" hangingPunct="1">
        <a:lnSpc>
          <a:spcPct val="100000"/>
        </a:lnSpc>
        <a:spcBef>
          <a:spcPts val="900"/>
        </a:spcBef>
        <a:buFont typeface="Mute" panose="00000500000000000000" pitchFamily="50" charset="0"/>
        <a:buChar char="-"/>
        <a:defRPr sz="1200" kern="1200">
          <a:solidFill>
            <a:schemeClr val="tx1"/>
          </a:solidFill>
          <a:latin typeface="Mute" panose="00000500000000000000" pitchFamily="50" charset="0"/>
          <a:ea typeface="+mn-ea"/>
          <a:cs typeface="+mn-cs"/>
        </a:defRPr>
      </a:lvl4pPr>
      <a:lvl5pPr marL="857250" indent="-171450" algn="l" defTabSz="685800" rtl="0" eaLnBrk="1" latinLnBrk="0" hangingPunct="1">
        <a:lnSpc>
          <a:spcPct val="100000"/>
        </a:lnSpc>
        <a:spcBef>
          <a:spcPts val="900"/>
        </a:spcBef>
        <a:buFont typeface="Mute" panose="00000500000000000000" pitchFamily="50" charset="0"/>
        <a:buChar char="-"/>
        <a:defRPr sz="1200" kern="1200">
          <a:solidFill>
            <a:schemeClr val="tx1"/>
          </a:solidFill>
          <a:latin typeface="Mute" panose="000005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432">
          <p15:clr>
            <a:srgbClr val="F26B43"/>
          </p15:clr>
        </p15:guide>
        <p15:guide id="8" pos="5328">
          <p15:clr>
            <a:srgbClr val="F26B43"/>
          </p15:clr>
        </p15:guide>
        <p15:guide id="9" orient="horz" pos="360">
          <p15:clr>
            <a:srgbClr val="F26B43"/>
          </p15:clr>
        </p15:guide>
        <p15:guide id="10" orient="horz" pos="960">
          <p15:clr>
            <a:srgbClr val="F26B43"/>
          </p15:clr>
        </p15:guide>
        <p15:guide id="11" orient="horz" pos="1248">
          <p15:clr>
            <a:srgbClr val="F26B43"/>
          </p15:clr>
        </p15:guide>
        <p15:guide id="16" orient="horz" pos="398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Title"/>
          <p:cNvSpPr>
            <a:spLocks noGrp="1"/>
          </p:cNvSpPr>
          <p:nvPr>
            <p:ph type="title"/>
            <p:custDataLst>
              <p:tags r:id="rId12"/>
            </p:custDataLst>
          </p:nvPr>
        </p:nvSpPr>
        <p:spPr>
          <a:xfrm>
            <a:off x="685800" y="571500"/>
            <a:ext cx="7584948" cy="952500"/>
          </a:xfrm>
          <a:prstGeom prst="rect">
            <a:avLst/>
          </a:prstGeom>
        </p:spPr>
        <p:txBody>
          <a:bodyPr vert="horz" lIns="0" tIns="0" rIns="0" bIns="0" rtlCol="0" anchor="t">
            <a:normAutofit/>
          </a:bodyPr>
          <a:lstStyle/>
          <a:p>
            <a:r>
              <a:rPr lang="en-US"/>
              <a:t>Click to edit Master title style</a:t>
            </a:r>
            <a:endParaRPr lang="en-GB" dirty="0"/>
          </a:p>
        </p:txBody>
      </p:sp>
      <p:sp>
        <p:nvSpPr>
          <p:cNvPr id="3" name="SlideBody"/>
          <p:cNvSpPr>
            <a:spLocks noGrp="1"/>
          </p:cNvSpPr>
          <p:nvPr>
            <p:ph type="body" idx="1"/>
          </p:nvPr>
        </p:nvSpPr>
        <p:spPr>
          <a:xfrm>
            <a:off x="685800" y="1981200"/>
            <a:ext cx="7584948" cy="4195763"/>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cNvSpPr>
            <a:spLocks noGrp="1"/>
          </p:cNvSpPr>
          <p:nvPr>
            <p:ph type="dt" sz="half" idx="2"/>
          </p:nvPr>
        </p:nvSpPr>
        <p:spPr>
          <a:xfrm>
            <a:off x="1971000" y="6325200"/>
            <a:ext cx="2602800" cy="129600"/>
          </a:xfrm>
          <a:prstGeom prst="rect">
            <a:avLst/>
          </a:prstGeom>
        </p:spPr>
        <p:txBody>
          <a:bodyPr vert="horz" lIns="0" tIns="0" rIns="0" bIns="0" rtlCol="0" anchor="t"/>
          <a:lstStyle>
            <a:lvl1pPr algn="l">
              <a:defRPr lang="en-GB" sz="800" b="0" smtClean="0">
                <a:solidFill>
                  <a:srgbClr val="52575C"/>
                </a:solidFill>
                <a:latin typeface="+mn-lt"/>
              </a:defRPr>
            </a:lvl1pPr>
          </a:lstStyle>
          <a:p>
            <a:fld id="{2128C59A-FE22-4AF6-9574-078A1843B7F7}" type="datetime1">
              <a:rPr lang="en-GB" smtClean="0"/>
              <a:pPr/>
              <a:t>23/06/2020</a:t>
            </a:fld>
            <a:endParaRPr lang="en-GB" dirty="0"/>
          </a:p>
        </p:txBody>
      </p:sp>
      <p:sp>
        <p:nvSpPr>
          <p:cNvPr id="4" name="FilePath"/>
          <p:cNvSpPr txBox="1"/>
          <p:nvPr userDrawn="1"/>
        </p:nvSpPr>
        <p:spPr>
          <a:xfrm>
            <a:off x="1971000" y="6483600"/>
            <a:ext cx="2602800" cy="151200"/>
          </a:xfrm>
          <a:prstGeom prst="rect">
            <a:avLst/>
          </a:prstGeom>
          <a:noFill/>
        </p:spPr>
        <p:txBody>
          <a:bodyPr vert="horz" wrap="square" lIns="0" tIns="0" rIns="0" bIns="0" rtlCol="0" anchor="t" anchorCtr="0">
            <a:noAutofit/>
          </a:bodyPr>
          <a:lstStyle>
            <a:defPPr>
              <a:defRPr lang="en-US"/>
            </a:defPPr>
            <a:lvl1pPr>
              <a:tabLst>
                <a:tab pos="1600200" algn="l"/>
              </a:tabLst>
              <a:defRPr sz="600">
                <a:solidFill>
                  <a:schemeClr val="bg2"/>
                </a:solidFill>
                <a:latin typeface="Mute" panose="00000500000000000000" pitchFamily="50" charset="0"/>
              </a:defRPr>
            </a:lvl1pPr>
          </a:lstStyle>
          <a:p>
            <a:pPr lvl="0"/>
            <a:endParaRPr lang="en-US" sz="800" dirty="0">
              <a:solidFill>
                <a:srgbClr val="52575C"/>
              </a:solidFill>
              <a:latin typeface="+mn-lt"/>
            </a:endParaRPr>
          </a:p>
        </p:txBody>
      </p:sp>
      <p:sp>
        <p:nvSpPr>
          <p:cNvPr id="8" name="Business" hidden="1"/>
          <p:cNvSpPr txBox="1">
            <a:spLocks/>
          </p:cNvSpPr>
          <p:nvPr userDrawn="1"/>
        </p:nvSpPr>
        <p:spPr>
          <a:xfrm>
            <a:off x="4698000" y="6325201"/>
            <a:ext cx="3143250" cy="277811"/>
          </a:xfrm>
          <a:prstGeom prst="rect">
            <a:avLst/>
          </a:prstGeom>
        </p:spPr>
        <p:txBody>
          <a:bodyPr vert="horz" lIns="0" tIns="0" rIns="0" bIns="0" rtlCol="0" anchor="t"/>
          <a:lstStyle>
            <a:defPPr>
              <a:defRPr lang="en-US"/>
            </a:defPPr>
            <a:lvl1pPr marL="0" algn="l" defTabSz="914400" rtl="0" eaLnBrk="1" latinLnBrk="0" hangingPunct="1">
              <a:defRPr sz="600" kern="1200">
                <a:solidFill>
                  <a:schemeClr val="bg2"/>
                </a:solidFill>
                <a:latin typeface="Mute"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52575C"/>
                </a:solidFill>
                <a:latin typeface="+mn-lt"/>
              </a:rPr>
              <a:t>Mercer</a:t>
            </a:r>
            <a:endParaRPr lang="en-US" sz="800" baseline="0" dirty="0">
              <a:solidFill>
                <a:srgbClr val="52575C"/>
              </a:solidFill>
              <a:latin typeface="+mn-lt"/>
            </a:endParaRPr>
          </a:p>
        </p:txBody>
      </p:sp>
      <p:sp>
        <p:nvSpPr>
          <p:cNvPr id="9" name="Copyright"/>
          <p:cNvSpPr txBox="1">
            <a:spLocks/>
          </p:cNvSpPr>
          <p:nvPr userDrawn="1"/>
        </p:nvSpPr>
        <p:spPr>
          <a:xfrm>
            <a:off x="4698000" y="6325201"/>
            <a:ext cx="2473200" cy="277811"/>
          </a:xfrm>
          <a:prstGeom prst="rect">
            <a:avLst/>
          </a:prstGeom>
        </p:spPr>
        <p:txBody>
          <a:bodyPr vert="horz" wrap="none" lIns="0" tIns="0" rIns="0" bIns="0" rtlCol="0" anchor="t"/>
          <a:lstStyle>
            <a:defPPr>
              <a:defRPr lang="en-US"/>
            </a:defPPr>
            <a:lvl1pPr marL="0" algn="l" defTabSz="914400" rtl="0" eaLnBrk="1" latinLnBrk="0" hangingPunct="1">
              <a:defRPr sz="600" kern="1200">
                <a:solidFill>
                  <a:schemeClr val="bg2"/>
                </a:solidFill>
                <a:latin typeface="Mute"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52575C"/>
                </a:solidFill>
                <a:latin typeface="+mn-lt"/>
              </a:rPr>
              <a:t>Copyright © 2020 Mercer (US) Inc. All rights reserved.</a:t>
            </a:r>
            <a:endParaRPr lang="en-US" sz="800" baseline="0" dirty="0">
              <a:solidFill>
                <a:srgbClr val="52575C"/>
              </a:solidFill>
              <a:latin typeface="+mn-lt"/>
            </a:endParaRPr>
          </a:p>
        </p:txBody>
      </p:sp>
      <p:sp>
        <p:nvSpPr>
          <p:cNvPr id="5" name="SlideNumber"/>
          <p:cNvSpPr txBox="1"/>
          <p:nvPr userDrawn="1"/>
        </p:nvSpPr>
        <p:spPr>
          <a:xfrm>
            <a:off x="7768800" y="6325200"/>
            <a:ext cx="687600" cy="277200"/>
          </a:xfrm>
          <a:prstGeom prst="rect">
            <a:avLst/>
          </a:prstGeom>
        </p:spPr>
        <p:txBody>
          <a:bodyPr vert="horz" lIns="0" tIns="0" rIns="0" bIns="0" rtlCol="0" anchor="t"/>
          <a:lstStyle>
            <a:defPPr>
              <a:defRPr lang="en-US"/>
            </a:defPPr>
            <a:lvl1pPr>
              <a:defRPr sz="800">
                <a:solidFill>
                  <a:srgbClr val="52575C"/>
                </a:solidFill>
              </a:defRPr>
            </a:lvl1pPr>
          </a:lstStyle>
          <a:p>
            <a:pPr lvl="0" algn="r"/>
            <a:fld id="{996227E9-BBDC-48C4-AB02-EA11EC8F36BC}" type="slidenum">
              <a:rPr lang="en-GB" sz="1000" smtClean="0"/>
              <a:pPr lvl="0" algn="r"/>
              <a:t>‹#›</a:t>
            </a:fld>
            <a:endParaRPr lang="en-GB" sz="1000" dirty="0" err="1"/>
          </a:p>
        </p:txBody>
      </p:sp>
      <p:pic>
        <p:nvPicPr>
          <p:cNvPr id="6" name="ContentLogo"/>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bwMode="invGray">
          <a:xfrm>
            <a:off x="685800" y="6324600"/>
            <a:ext cx="874778" cy="121920"/>
          </a:xfrm>
          <a:prstGeom prst="rect">
            <a:avLst/>
          </a:prstGeom>
        </p:spPr>
      </p:pic>
    </p:spTree>
    <p:extLst>
      <p:ext uri="{BB962C8B-B14F-4D97-AF65-F5344CB8AC3E}">
        <p14:creationId xmlns:p14="http://schemas.microsoft.com/office/powerpoint/2010/main" val="401618491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Ls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200"/>
        </a:spcBef>
        <a:buFont typeface="Mute" panose="00000500000000000000" pitchFamily="50" charset="0"/>
        <a:buChar char="•"/>
        <a:defRPr sz="1800" kern="1200">
          <a:solidFill>
            <a:schemeClr val="tx1"/>
          </a:solidFill>
          <a:latin typeface="+mn-lt"/>
          <a:ea typeface="+mn-ea"/>
          <a:cs typeface="+mn-cs"/>
        </a:defRPr>
      </a:lvl1pPr>
      <a:lvl2pPr marL="457200" indent="-228600" algn="l" defTabSz="914400" rtl="0" eaLnBrk="1" latinLnBrk="0" hangingPunct="1">
        <a:lnSpc>
          <a:spcPct val="100000"/>
        </a:lnSpc>
        <a:spcBef>
          <a:spcPts val="1200"/>
        </a:spcBef>
        <a:buFont typeface="Mute" panose="00000500000000000000" pitchFamily="50" charset="0"/>
        <a:buChar char="–"/>
        <a:defRPr sz="1800" kern="1200">
          <a:solidFill>
            <a:schemeClr val="tx1"/>
          </a:solidFill>
          <a:latin typeface="+mn-lt"/>
          <a:ea typeface="+mn-ea"/>
          <a:cs typeface="+mn-cs"/>
        </a:defRPr>
      </a:lvl2pPr>
      <a:lvl3pPr marL="685800" indent="-228600" algn="l" defTabSz="914400" rtl="0" eaLnBrk="1" latinLnBrk="0" hangingPunct="1">
        <a:lnSpc>
          <a:spcPct val="100000"/>
        </a:lnSpc>
        <a:spcBef>
          <a:spcPts val="1200"/>
        </a:spcBef>
        <a:buFont typeface="Mute" panose="00000500000000000000" pitchFamily="50" charset="0"/>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1200"/>
        </a:spcBef>
        <a:buFont typeface="Mute" panose="00000500000000000000" pitchFamily="50" charset="0"/>
        <a:buChar char="-"/>
        <a:defRPr sz="1400" kern="1200">
          <a:solidFill>
            <a:schemeClr val="tx1"/>
          </a:solidFill>
          <a:latin typeface="+mn-lt"/>
          <a:ea typeface="+mn-ea"/>
          <a:cs typeface="+mn-cs"/>
        </a:defRPr>
      </a:lvl4pPr>
      <a:lvl5pPr marL="1143000" indent="-228600" algn="l" defTabSz="914400" rtl="0" eaLnBrk="1" latinLnBrk="0" hangingPunct="1">
        <a:lnSpc>
          <a:spcPct val="100000"/>
        </a:lnSpc>
        <a:spcBef>
          <a:spcPts val="1200"/>
        </a:spcBef>
        <a:buFont typeface="Mute" panose="00000500000000000000" pitchFamily="50"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432">
          <p15:clr>
            <a:srgbClr val="F26B43"/>
          </p15:clr>
        </p15:guide>
        <p15:guide id="8" pos="5328">
          <p15:clr>
            <a:srgbClr val="F26B43"/>
          </p15:clr>
        </p15:guide>
        <p15:guide id="9" orient="horz" pos="360">
          <p15:clr>
            <a:srgbClr val="F26B43"/>
          </p15:clr>
        </p15:guide>
        <p15:guide id="10" orient="horz" pos="960">
          <p15:clr>
            <a:srgbClr val="F26B43"/>
          </p15:clr>
        </p15:guide>
        <p15:guide id="11" orient="horz" pos="1248">
          <p15:clr>
            <a:srgbClr val="F26B43"/>
          </p15:clr>
        </p15:guide>
        <p15:guide id="16" orient="horz" pos="398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0.xml"/><Relationship Id="rId1" Type="http://schemas.openxmlformats.org/officeDocument/2006/relationships/tags" Target="../tags/tag30.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8.xml"/><Relationship Id="rId1" Type="http://schemas.openxmlformats.org/officeDocument/2006/relationships/tags" Target="../tags/tag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roHeading1"/>
          <p:cNvSpPr>
            <a:spLocks noGrp="1"/>
          </p:cNvSpPr>
          <p:nvPr>
            <p:ph type="ctrTitle"/>
            <p:custDataLst>
              <p:tags r:id="rId2"/>
            </p:custDataLst>
          </p:nvPr>
        </p:nvSpPr>
        <p:spPr>
          <a:xfrm>
            <a:off x="685800" y="1682149"/>
            <a:ext cx="5184648" cy="598102"/>
          </a:xfrm>
        </p:spPr>
        <p:txBody>
          <a:bodyPr/>
          <a:lstStyle/>
          <a:p>
            <a:r>
              <a:rPr lang="en-US" sz="4000" b="0" dirty="0"/>
              <a:t>So What?</a:t>
            </a:r>
          </a:p>
        </p:txBody>
      </p:sp>
      <p:sp>
        <p:nvSpPr>
          <p:cNvPr id="9" name="HeroHeading2"/>
          <p:cNvSpPr>
            <a:spLocks noGrp="1"/>
          </p:cNvSpPr>
          <p:nvPr>
            <p:ph type="subTitle" idx="1"/>
            <p:custDataLst>
              <p:tags r:id="rId3"/>
            </p:custDataLst>
          </p:nvPr>
        </p:nvSpPr>
        <p:spPr>
          <a:xfrm>
            <a:off x="685800" y="2517851"/>
            <a:ext cx="3761072" cy="551708"/>
          </a:xfrm>
        </p:spPr>
        <p:txBody>
          <a:bodyPr wrap="square"/>
          <a:lstStyle/>
          <a:p>
            <a:pPr marL="0" indent="0">
              <a:buNone/>
            </a:pPr>
            <a:r>
              <a:rPr lang="en-US" sz="4400" b="1" dirty="0"/>
              <a:t>Deriving Value from Data</a:t>
            </a:r>
          </a:p>
        </p:txBody>
      </p:sp>
      <p:sp>
        <p:nvSpPr>
          <p:cNvPr id="4" name="Name"/>
          <p:cNvSpPr txBox="1"/>
          <p:nvPr>
            <p:custDataLst>
              <p:tags r:id="rId4"/>
            </p:custDataLst>
          </p:nvPr>
        </p:nvSpPr>
        <p:spPr>
          <a:xfrm>
            <a:off x="687600" y="5623200"/>
            <a:ext cx="2473200" cy="136800"/>
          </a:xfrm>
          <a:prstGeom prst="rect">
            <a:avLst/>
          </a:prstGeom>
          <a:noFill/>
        </p:spPr>
        <p:txBody>
          <a:bodyPr vert="horz"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tab pos="1600200" algn="l"/>
              </a:tabLst>
              <a:defRPr/>
            </a:pPr>
            <a:endParaRPr kumimoji="0" lang="en-US" sz="1200" b="0" i="0" u="none" strike="noStrike" kern="1200" cap="none" spc="0" normalizeH="0" baseline="0" noProof="0" dirty="0">
              <a:ln>
                <a:noFill/>
              </a:ln>
              <a:solidFill>
                <a:srgbClr val="52575C"/>
              </a:solidFill>
              <a:effectLst/>
              <a:uLnTx/>
              <a:uFillTx/>
              <a:latin typeface="Mute Semibold" panose="00000700000000000000" pitchFamily="50" charset="0"/>
              <a:ea typeface="+mn-ea"/>
              <a:cs typeface="+mn-cs"/>
            </a:endParaRPr>
          </a:p>
        </p:txBody>
      </p:sp>
      <p:sp>
        <p:nvSpPr>
          <p:cNvPr id="6" name="Date"/>
          <p:cNvSpPr txBox="1"/>
          <p:nvPr>
            <p:custDataLst>
              <p:tags r:id="rId5"/>
            </p:custDataLst>
          </p:nvPr>
        </p:nvSpPr>
        <p:spPr>
          <a:xfrm>
            <a:off x="687600" y="5169600"/>
            <a:ext cx="1188000" cy="216000"/>
          </a:xfrm>
          <a:prstGeom prst="rect">
            <a:avLst/>
          </a:prstGeom>
          <a:noFill/>
        </p:spPr>
        <p:txBody>
          <a:bodyPr vert="horz"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tab pos="1600200" algn="l"/>
              </a:tabLst>
              <a:defRPr/>
            </a:pPr>
            <a:endParaRPr kumimoji="0" lang="en-US" sz="1200" b="0" i="0" u="none" strike="noStrike" kern="1200" cap="none" spc="0" normalizeH="0" baseline="0" noProof="0" dirty="0">
              <a:ln>
                <a:noFill/>
              </a:ln>
              <a:solidFill>
                <a:srgbClr val="52575C"/>
              </a:solidFill>
              <a:effectLst/>
              <a:uLnTx/>
              <a:uFillTx/>
              <a:latin typeface="Mute"/>
              <a:ea typeface="+mn-ea"/>
              <a:cs typeface="+mn-cs"/>
            </a:endParaRPr>
          </a:p>
        </p:txBody>
      </p:sp>
      <p:sp>
        <p:nvSpPr>
          <p:cNvPr id="7" name="Summary"/>
          <p:cNvSpPr txBox="1"/>
          <p:nvPr>
            <p:custDataLst>
              <p:tags r:id="rId6"/>
            </p:custDataLst>
          </p:nvPr>
        </p:nvSpPr>
        <p:spPr>
          <a:xfrm>
            <a:off x="1972800" y="5169600"/>
            <a:ext cx="1188000" cy="216000"/>
          </a:xfrm>
          <a:prstGeom prst="rect">
            <a:avLst/>
          </a:prstGeom>
          <a:noFill/>
        </p:spPr>
        <p:txBody>
          <a:bodyPr vert="horz"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tab pos="1600200" algn="l"/>
              </a:tabLst>
              <a:defRPr/>
            </a:pPr>
            <a:endParaRPr kumimoji="0" lang="en-US" sz="1200" b="0" i="0" u="none" strike="noStrike" kern="1200" cap="none" spc="0" normalizeH="0" baseline="0" noProof="0" dirty="0">
              <a:ln>
                <a:noFill/>
              </a:ln>
              <a:solidFill>
                <a:srgbClr val="52575C"/>
              </a:solidFill>
              <a:effectLst/>
              <a:uLnTx/>
              <a:uFillTx/>
              <a:latin typeface="Mute"/>
              <a:ea typeface="+mn-ea"/>
              <a:cs typeface="+mn-cs"/>
            </a:endParaRPr>
          </a:p>
        </p:txBody>
      </p:sp>
      <p:sp>
        <p:nvSpPr>
          <p:cNvPr id="11" name="Location"/>
          <p:cNvSpPr txBox="1"/>
          <p:nvPr>
            <p:custDataLst>
              <p:tags r:id="rId7"/>
            </p:custDataLst>
          </p:nvPr>
        </p:nvSpPr>
        <p:spPr>
          <a:xfrm>
            <a:off x="687600" y="5839200"/>
            <a:ext cx="2469600" cy="208800"/>
          </a:xfrm>
          <a:prstGeom prst="rect">
            <a:avLst/>
          </a:prstGeom>
          <a:noFill/>
        </p:spPr>
        <p:txBody>
          <a:bodyPr vert="horz"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tab pos="1600200" algn="l"/>
              </a:tabLst>
              <a:defRPr/>
            </a:pPr>
            <a:endParaRPr kumimoji="0" lang="en-US" sz="1200" b="0" i="0" u="none" strike="noStrike" kern="1200" cap="none" spc="0" normalizeH="0" baseline="0" noProof="0" dirty="0">
              <a:ln>
                <a:noFill/>
              </a:ln>
              <a:solidFill>
                <a:srgbClr val="52575C"/>
              </a:solidFill>
              <a:effectLst/>
              <a:uLnTx/>
              <a:uFillTx/>
              <a:latin typeface="Mute"/>
              <a:ea typeface="+mn-ea"/>
              <a:cs typeface="+mn-cs"/>
            </a:endParaRPr>
          </a:p>
        </p:txBody>
      </p:sp>
      <p:pic>
        <p:nvPicPr>
          <p:cNvPr id="3" name="Picture 2"/>
          <p:cNvPicPr>
            <a:picLocks noChangeAspect="1"/>
          </p:cNvPicPr>
          <p:nvPr/>
        </p:nvPicPr>
        <p:blipFill>
          <a:blip r:embed="rId9"/>
          <a:stretch>
            <a:fillRect/>
          </a:stretch>
        </p:blipFill>
        <p:spPr>
          <a:xfrm>
            <a:off x="661336" y="5691600"/>
            <a:ext cx="1905000" cy="790575"/>
          </a:xfrm>
          <a:prstGeom prst="rect">
            <a:avLst/>
          </a:prstGeom>
        </p:spPr>
      </p:pic>
      <p:sp>
        <p:nvSpPr>
          <p:cNvPr id="10" name="TextBox 9">
            <a:extLst>
              <a:ext uri="{FF2B5EF4-FFF2-40B4-BE49-F238E27FC236}">
                <a16:creationId xmlns:a16="http://schemas.microsoft.com/office/drawing/2014/main" id="{AA193CDB-B180-4BA6-A1EB-629D7705E9B0}"/>
              </a:ext>
            </a:extLst>
          </p:cNvPr>
          <p:cNvSpPr txBox="1"/>
          <p:nvPr/>
        </p:nvSpPr>
        <p:spPr>
          <a:xfrm>
            <a:off x="685800" y="3964515"/>
            <a:ext cx="2631558" cy="1169551"/>
          </a:xfrm>
          <a:prstGeom prst="rect">
            <a:avLst/>
          </a:prstGeom>
          <a:noFill/>
          <a:ln w="76200">
            <a:solidFill>
              <a:srgbClr val="002060"/>
            </a:solidFill>
          </a:ln>
        </p:spPr>
        <p:txBody>
          <a:bodyPr wrap="square" rtlCol="0">
            <a:spAutoFit/>
          </a:bodyPr>
          <a:lstStyle/>
          <a:p>
            <a:r>
              <a:rPr lang="en-US" sz="2400" b="1" i="1" dirty="0"/>
              <a:t>            </a:t>
            </a:r>
            <a:r>
              <a:rPr lang="en-US" sz="3600" b="1" i="1" dirty="0"/>
              <a:t>DEC</a:t>
            </a:r>
            <a:endParaRPr lang="en-US" sz="3600" dirty="0"/>
          </a:p>
          <a:p>
            <a:r>
              <a:rPr lang="en-US" sz="1600" b="1" i="1" dirty="0"/>
              <a:t> Delaware Employer Council</a:t>
            </a:r>
            <a:endParaRPr lang="en-US" sz="1600" dirty="0"/>
          </a:p>
          <a:p>
            <a:endParaRPr lang="en-US" dirty="0"/>
          </a:p>
        </p:txBody>
      </p:sp>
    </p:spTree>
    <p:custDataLst>
      <p:tags r:id="rId1"/>
    </p:custDataLst>
    <p:extLst>
      <p:ext uri="{BB962C8B-B14F-4D97-AF65-F5344CB8AC3E}">
        <p14:creationId xmlns:p14="http://schemas.microsoft.com/office/powerpoint/2010/main" val="3630930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400" dirty="0"/>
              <a:t>Define the Metrics</a:t>
            </a:r>
            <a:br>
              <a:rPr lang="en-US" sz="2400" dirty="0"/>
            </a:br>
            <a:r>
              <a:rPr lang="en-US" sz="2400" dirty="0">
                <a:solidFill>
                  <a:srgbClr val="868D95"/>
                </a:solidFill>
              </a:rPr>
              <a:t>The ones that answer the question(s)</a:t>
            </a:r>
          </a:p>
        </p:txBody>
      </p:sp>
      <p:sp>
        <p:nvSpPr>
          <p:cNvPr id="12" name="Content Placeholder 4">
            <a:extLst>
              <a:ext uri="{FF2B5EF4-FFF2-40B4-BE49-F238E27FC236}">
                <a16:creationId xmlns:a16="http://schemas.microsoft.com/office/drawing/2014/main" id="{AFF1D96E-0A1D-4A41-83A1-C1119C468B2F}"/>
              </a:ext>
            </a:extLst>
          </p:cNvPr>
          <p:cNvSpPr txBox="1">
            <a:spLocks/>
          </p:cNvSpPr>
          <p:nvPr/>
        </p:nvSpPr>
        <p:spPr>
          <a:xfrm>
            <a:off x="392845" y="1468049"/>
            <a:ext cx="4998333" cy="2808578"/>
          </a:xfrm>
          <a:prstGeom prst="rect">
            <a:avLst/>
          </a:prstGeom>
        </p:spPr>
        <p:txBody>
          <a:bodyPr lIns="0" tIns="0" rIns="0" bIns="0"/>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1pPr>
            <a:lvl2pPr marL="171450" indent="-165100" algn="l" defTabSz="914400" rtl="0" eaLnBrk="1" latinLnBrk="0" hangingPunct="1">
              <a:lnSpc>
                <a:spcPct val="100000"/>
              </a:lnSpc>
              <a:spcBef>
                <a:spcPts val="0"/>
              </a:spcBef>
              <a:buFont typeface="Arial" panose="020B0604020202020204" pitchFamily="34" charset="0"/>
              <a:buChar char="•"/>
              <a:tabLst/>
              <a:defRPr sz="2000" kern="1200">
                <a:solidFill>
                  <a:schemeClr val="tx1"/>
                </a:solidFill>
                <a:latin typeface="+mn-lt"/>
                <a:ea typeface="+mn-ea"/>
                <a:cs typeface="+mn-cs"/>
              </a:defRPr>
            </a:lvl2pPr>
            <a:lvl3pPr marL="630238" indent="-171450" algn="l" defTabSz="914400" rtl="0" eaLnBrk="1" latinLnBrk="0" hangingPunct="1">
              <a:lnSpc>
                <a:spcPct val="100000"/>
              </a:lnSpc>
              <a:spcBef>
                <a:spcPts val="0"/>
              </a:spcBef>
              <a:buFont typeface="System Font Regular"/>
              <a:buChar char="-"/>
              <a:tabLst/>
              <a:defRPr sz="2000" kern="1200">
                <a:solidFill>
                  <a:schemeClr val="tx1"/>
                </a:solidFill>
                <a:latin typeface="+mn-lt"/>
                <a:ea typeface="+mn-ea"/>
                <a:cs typeface="+mn-cs"/>
              </a:defRPr>
            </a:lvl3pPr>
            <a:lvl4pPr marL="1090613" indent="-173038"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4pPr>
            <a:lvl5pPr marL="1543050" indent="-171450"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2091" indent="-272091">
              <a:lnSpc>
                <a:spcPts val="1890"/>
              </a:lnSpc>
              <a:spcAft>
                <a:spcPts val="900"/>
              </a:spcAft>
              <a:buClr>
                <a:srgbClr val="003865"/>
              </a:buClr>
              <a:buFont typeface="Arial" panose="020B0604020202020204" pitchFamily="34" charset="0"/>
              <a:buChar char="•"/>
            </a:pPr>
            <a:endParaRPr lang="en-US" sz="1524" dirty="0"/>
          </a:p>
          <a:p>
            <a:pPr marL="272091" indent="-272091">
              <a:lnSpc>
                <a:spcPts val="1890"/>
              </a:lnSpc>
              <a:spcAft>
                <a:spcPts val="900"/>
              </a:spcAft>
              <a:buClr>
                <a:srgbClr val="003865"/>
              </a:buClr>
              <a:buFont typeface="Arial" panose="020B0604020202020204" pitchFamily="34" charset="0"/>
              <a:buChar char="•"/>
            </a:pPr>
            <a:endParaRPr lang="en-US" sz="1524" dirty="0"/>
          </a:p>
        </p:txBody>
      </p:sp>
      <p:grpSp>
        <p:nvGrpSpPr>
          <p:cNvPr id="2" name="Group 1"/>
          <p:cNvGrpSpPr/>
          <p:nvPr/>
        </p:nvGrpSpPr>
        <p:grpSpPr>
          <a:xfrm>
            <a:off x="685800" y="1468049"/>
            <a:ext cx="7772400" cy="603708"/>
            <a:chOff x="304955" y="1367895"/>
            <a:chExt cx="8488021" cy="657949"/>
          </a:xfrm>
        </p:grpSpPr>
        <p:sp>
          <p:nvSpPr>
            <p:cNvPr id="3" name="Rectangle 2"/>
            <p:cNvSpPr/>
            <p:nvPr/>
          </p:nvSpPr>
          <p:spPr>
            <a:xfrm>
              <a:off x="1346538" y="1367897"/>
              <a:ext cx="1731617" cy="657947"/>
            </a:xfrm>
            <a:prstGeom prst="rect">
              <a:avLst/>
            </a:prstGeom>
            <a:ln>
              <a:solidFill>
                <a:schemeClr val="accent1"/>
              </a:solidFill>
            </a:ln>
            <a:effectLst>
              <a:glow rad="63500">
                <a:schemeClr val="accent1">
                  <a:alpha val="40000"/>
                </a:schemeClr>
              </a:glo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68560" tIns="68560" rIns="68560" bIns="68560" numCol="1" spcCol="0" rtlCol="0" fromWordArt="0" anchor="ctr" anchorCtr="0" forceAA="0" compatLnSpc="1">
              <a:prstTxWarp prst="textNoShape">
                <a:avLst/>
              </a:prstTxWarp>
              <a:noAutofit/>
            </a:bodyPr>
            <a:lstStyle/>
            <a:p>
              <a:pPr algn="ctr"/>
              <a:r>
                <a:rPr lang="en-US" sz="1524" dirty="0">
                  <a:solidFill>
                    <a:schemeClr val="tx1"/>
                  </a:solidFill>
                </a:rPr>
                <a:t>Clinical</a:t>
              </a:r>
            </a:p>
          </p:txBody>
        </p:sp>
        <p:sp>
          <p:nvSpPr>
            <p:cNvPr id="14" name="Rectangle 13"/>
            <p:cNvSpPr/>
            <p:nvPr/>
          </p:nvSpPr>
          <p:spPr>
            <a:xfrm>
              <a:off x="304955" y="1367897"/>
              <a:ext cx="847820" cy="657947"/>
            </a:xfrm>
            <a:prstGeom prst="rect">
              <a:avLst/>
            </a:prstGeom>
            <a:ln>
              <a:solidFill>
                <a:schemeClr val="accent1"/>
              </a:solidFill>
            </a:ln>
            <a:effectLst>
              <a:glow rad="63500">
                <a:schemeClr val="accent1">
                  <a:alpha val="40000"/>
                </a:schemeClr>
              </a:glo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68560" tIns="68560" rIns="68560" bIns="68560" numCol="1" spcCol="0" rtlCol="0" fromWordArt="0" anchor="ctr" anchorCtr="0" forceAA="0" compatLnSpc="1">
              <a:prstTxWarp prst="textNoShape">
                <a:avLst/>
              </a:prstTxWarp>
              <a:noAutofit/>
            </a:bodyPr>
            <a:lstStyle/>
            <a:p>
              <a:pPr algn="ctr"/>
              <a:endParaRPr lang="en-US" sz="1524" dirty="0" err="1">
                <a:solidFill>
                  <a:schemeClr val="tx1"/>
                </a:solidFill>
              </a:endParaRPr>
            </a:p>
          </p:txBody>
        </p:sp>
        <p:pic>
          <p:nvPicPr>
            <p:cNvPr id="15" name="Picture 14"/>
            <p:cNvPicPr>
              <a:picLocks noChangeAspect="1"/>
            </p:cNvPicPr>
            <p:nvPr/>
          </p:nvPicPr>
          <p:blipFill>
            <a:blip r:embed="rId3"/>
            <a:stretch>
              <a:fillRect/>
            </a:stretch>
          </p:blipFill>
          <p:spPr>
            <a:xfrm>
              <a:off x="464381" y="1432386"/>
              <a:ext cx="528967" cy="528967"/>
            </a:xfrm>
            <a:prstGeom prst="rect">
              <a:avLst/>
            </a:prstGeom>
          </p:spPr>
        </p:pic>
        <p:sp>
          <p:nvSpPr>
            <p:cNvPr id="30" name="Rectangle 29"/>
            <p:cNvSpPr/>
            <p:nvPr/>
          </p:nvSpPr>
          <p:spPr>
            <a:xfrm>
              <a:off x="3166044" y="1367895"/>
              <a:ext cx="5626932" cy="657947"/>
            </a:xfrm>
            <a:prstGeom prst="rect">
              <a:avLst/>
            </a:prstGeom>
            <a:ln>
              <a:solidFill>
                <a:schemeClr val="accent1"/>
              </a:solidFill>
            </a:ln>
            <a:effectLst>
              <a:glow rad="63500">
                <a:schemeClr val="accent1">
                  <a:alpha val="40000"/>
                </a:schemeClr>
              </a:glo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68560" tIns="68560" rIns="68560" bIns="68560" numCol="1" spcCol="0" rtlCol="0" fromWordArt="0" anchor="ctr" anchorCtr="0" forceAA="0" compatLnSpc="1">
              <a:prstTxWarp prst="textNoShape">
                <a:avLst/>
              </a:prstTxWarp>
              <a:noAutofit/>
            </a:bodyPr>
            <a:lstStyle/>
            <a:p>
              <a:pPr algn="ctr"/>
              <a:r>
                <a:rPr lang="en-US" sz="1524" dirty="0">
                  <a:solidFill>
                    <a:schemeClr val="tx1"/>
                  </a:solidFill>
                </a:rPr>
                <a:t>Prevalence, Biometric Health</a:t>
              </a:r>
            </a:p>
          </p:txBody>
        </p:sp>
      </p:grpSp>
      <p:grpSp>
        <p:nvGrpSpPr>
          <p:cNvPr id="6" name="Group 5"/>
          <p:cNvGrpSpPr/>
          <p:nvPr/>
        </p:nvGrpSpPr>
        <p:grpSpPr>
          <a:xfrm>
            <a:off x="685800" y="3160292"/>
            <a:ext cx="7772400" cy="660245"/>
            <a:chOff x="304955" y="3055059"/>
            <a:chExt cx="8488021" cy="719566"/>
          </a:xfrm>
        </p:grpSpPr>
        <p:sp>
          <p:nvSpPr>
            <p:cNvPr id="18" name="Rectangle 17"/>
            <p:cNvSpPr/>
            <p:nvPr/>
          </p:nvSpPr>
          <p:spPr>
            <a:xfrm>
              <a:off x="304955" y="3055059"/>
              <a:ext cx="847820" cy="657947"/>
            </a:xfrm>
            <a:prstGeom prst="rect">
              <a:avLst/>
            </a:prstGeom>
            <a:ln>
              <a:solidFill>
                <a:schemeClr val="accent3"/>
              </a:solidFill>
            </a:ln>
            <a:effectLst>
              <a:glow rad="63500">
                <a:schemeClr val="accent1">
                  <a:satMod val="175000"/>
                  <a:alpha val="40000"/>
                </a:schemeClr>
              </a:glo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68560" tIns="68560" rIns="68560" bIns="68560" numCol="1" spcCol="0" rtlCol="0" fromWordArt="0" anchor="ctr" anchorCtr="0" forceAA="0" compatLnSpc="1">
              <a:prstTxWarp prst="textNoShape">
                <a:avLst/>
              </a:prstTxWarp>
              <a:noAutofit/>
            </a:bodyPr>
            <a:lstStyle/>
            <a:p>
              <a:pPr algn="ctr"/>
              <a:endParaRPr lang="en-US" sz="1524" dirty="0" err="1">
                <a:solidFill>
                  <a:schemeClr val="tx1"/>
                </a:solidFill>
              </a:endParaRPr>
            </a:p>
          </p:txBody>
        </p:sp>
        <p:sp>
          <p:nvSpPr>
            <p:cNvPr id="21" name="Rectangle 20"/>
            <p:cNvSpPr/>
            <p:nvPr/>
          </p:nvSpPr>
          <p:spPr>
            <a:xfrm>
              <a:off x="1346538" y="3103729"/>
              <a:ext cx="1731617" cy="657947"/>
            </a:xfrm>
            <a:prstGeom prst="rect">
              <a:avLst/>
            </a:prstGeom>
            <a:ln>
              <a:solidFill>
                <a:schemeClr val="accent3"/>
              </a:solidFill>
            </a:ln>
            <a:effectLst>
              <a:glow rad="63500">
                <a:schemeClr val="accent1">
                  <a:satMod val="175000"/>
                  <a:alpha val="40000"/>
                </a:schemeClr>
              </a:glo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68560" tIns="68560" rIns="68560" bIns="68560" numCol="1" spcCol="0" rtlCol="0" fromWordArt="0" anchor="ctr" anchorCtr="0" forceAA="0" compatLnSpc="1">
              <a:prstTxWarp prst="textNoShape">
                <a:avLst/>
              </a:prstTxWarp>
              <a:noAutofit/>
            </a:bodyPr>
            <a:lstStyle/>
            <a:p>
              <a:pPr algn="ctr"/>
              <a:r>
                <a:rPr lang="en-US" sz="1524" dirty="0">
                  <a:solidFill>
                    <a:schemeClr val="tx1"/>
                  </a:solidFill>
                </a:rPr>
                <a:t>Financial</a:t>
              </a:r>
            </a:p>
          </p:txBody>
        </p:sp>
        <p:pic>
          <p:nvPicPr>
            <p:cNvPr id="29" name="Picture 28"/>
            <p:cNvPicPr>
              <a:picLocks noChangeAspect="1"/>
            </p:cNvPicPr>
            <p:nvPr/>
          </p:nvPicPr>
          <p:blipFill>
            <a:blip r:embed="rId4"/>
            <a:stretch>
              <a:fillRect/>
            </a:stretch>
          </p:blipFill>
          <p:spPr>
            <a:xfrm>
              <a:off x="415173" y="3116677"/>
              <a:ext cx="610828" cy="551883"/>
            </a:xfrm>
            <a:prstGeom prst="rect">
              <a:avLst/>
            </a:prstGeom>
          </p:spPr>
        </p:pic>
        <p:sp>
          <p:nvSpPr>
            <p:cNvPr id="31" name="Rectangle 30"/>
            <p:cNvSpPr/>
            <p:nvPr/>
          </p:nvSpPr>
          <p:spPr>
            <a:xfrm>
              <a:off x="3166044" y="3116678"/>
              <a:ext cx="5626932" cy="657947"/>
            </a:xfrm>
            <a:prstGeom prst="rect">
              <a:avLst/>
            </a:prstGeom>
            <a:ln>
              <a:solidFill>
                <a:schemeClr val="accent3"/>
              </a:solidFill>
            </a:ln>
            <a:effectLst>
              <a:glow rad="63500">
                <a:schemeClr val="accent1">
                  <a:satMod val="175000"/>
                  <a:alpha val="40000"/>
                </a:schemeClr>
              </a:glo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68560" tIns="68560" rIns="68560" bIns="68560" numCol="1" spcCol="0" rtlCol="0" fromWordArt="0" anchor="ctr" anchorCtr="0" forceAA="0" compatLnSpc="1">
              <a:prstTxWarp prst="textNoShape">
                <a:avLst/>
              </a:prstTxWarp>
              <a:noAutofit/>
            </a:bodyPr>
            <a:lstStyle/>
            <a:p>
              <a:pPr algn="ctr"/>
              <a:r>
                <a:rPr lang="en-US" sz="1524" dirty="0">
                  <a:solidFill>
                    <a:schemeClr val="tx1"/>
                  </a:solidFill>
                </a:rPr>
                <a:t>Administrative Costs, Plan Trends, Allowed v. Paid, Projected Cost, Cost Share, Company Performance</a:t>
              </a:r>
            </a:p>
          </p:txBody>
        </p:sp>
      </p:grpSp>
      <p:grpSp>
        <p:nvGrpSpPr>
          <p:cNvPr id="7" name="Group 6"/>
          <p:cNvGrpSpPr/>
          <p:nvPr/>
        </p:nvGrpSpPr>
        <p:grpSpPr>
          <a:xfrm>
            <a:off x="685798" y="3991002"/>
            <a:ext cx="7772401" cy="629633"/>
            <a:chOff x="304954" y="3888519"/>
            <a:chExt cx="8488022" cy="686203"/>
          </a:xfrm>
        </p:grpSpPr>
        <p:sp>
          <p:nvSpPr>
            <p:cNvPr id="19" name="Rectangle 18"/>
            <p:cNvSpPr/>
            <p:nvPr/>
          </p:nvSpPr>
          <p:spPr>
            <a:xfrm>
              <a:off x="304954" y="3888519"/>
              <a:ext cx="847820" cy="657947"/>
            </a:xfrm>
            <a:prstGeom prst="rect">
              <a:avLst/>
            </a:prstGeom>
            <a:ln>
              <a:solidFill>
                <a:schemeClr val="accent4"/>
              </a:solidFill>
            </a:ln>
            <a:effectLst>
              <a:glow rad="63500">
                <a:schemeClr val="accent1">
                  <a:satMod val="175000"/>
                  <a:alpha val="40000"/>
                </a:schemeClr>
              </a:glo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68560" tIns="68560" rIns="68560" bIns="68560" numCol="1" spcCol="0" rtlCol="0" fromWordArt="0" anchor="ctr" anchorCtr="0" forceAA="0" compatLnSpc="1">
              <a:prstTxWarp prst="textNoShape">
                <a:avLst/>
              </a:prstTxWarp>
              <a:noAutofit/>
            </a:bodyPr>
            <a:lstStyle/>
            <a:p>
              <a:pPr algn="ctr"/>
              <a:endParaRPr lang="en-US" sz="1524" dirty="0" err="1">
                <a:solidFill>
                  <a:schemeClr val="tx1"/>
                </a:solidFill>
              </a:endParaRPr>
            </a:p>
          </p:txBody>
        </p:sp>
        <p:pic>
          <p:nvPicPr>
            <p:cNvPr id="9" name="Picture 8"/>
            <p:cNvPicPr>
              <a:picLocks noChangeAspect="1"/>
            </p:cNvPicPr>
            <p:nvPr/>
          </p:nvPicPr>
          <p:blipFill>
            <a:blip r:embed="rId5"/>
            <a:stretch>
              <a:fillRect/>
            </a:stretch>
          </p:blipFill>
          <p:spPr>
            <a:xfrm>
              <a:off x="437504" y="3916775"/>
              <a:ext cx="582721" cy="555606"/>
            </a:xfrm>
            <a:prstGeom prst="rect">
              <a:avLst/>
            </a:prstGeom>
          </p:spPr>
        </p:pic>
        <p:sp>
          <p:nvSpPr>
            <p:cNvPr id="22" name="Rectangle 21"/>
            <p:cNvSpPr/>
            <p:nvPr/>
          </p:nvSpPr>
          <p:spPr>
            <a:xfrm>
              <a:off x="1346538" y="3888519"/>
              <a:ext cx="1731617" cy="657947"/>
            </a:xfrm>
            <a:prstGeom prst="rect">
              <a:avLst/>
            </a:prstGeom>
            <a:ln>
              <a:solidFill>
                <a:schemeClr val="accent4"/>
              </a:solidFill>
            </a:ln>
            <a:effectLst>
              <a:glow rad="63500">
                <a:schemeClr val="accent1">
                  <a:satMod val="175000"/>
                  <a:alpha val="40000"/>
                </a:schemeClr>
              </a:glo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68560" tIns="68560" rIns="68560" bIns="68560" numCol="1" spcCol="0" rtlCol="0" fromWordArt="0" anchor="ctr" anchorCtr="0" forceAA="0" compatLnSpc="1">
              <a:prstTxWarp prst="textNoShape">
                <a:avLst/>
              </a:prstTxWarp>
              <a:noAutofit/>
            </a:bodyPr>
            <a:lstStyle/>
            <a:p>
              <a:pPr algn="ctr"/>
              <a:r>
                <a:rPr lang="en-US" sz="1524" dirty="0">
                  <a:solidFill>
                    <a:schemeClr val="tx1"/>
                  </a:solidFill>
                </a:rPr>
                <a:t>Adherence</a:t>
              </a:r>
            </a:p>
          </p:txBody>
        </p:sp>
        <p:sp>
          <p:nvSpPr>
            <p:cNvPr id="32" name="Rectangle 31"/>
            <p:cNvSpPr/>
            <p:nvPr/>
          </p:nvSpPr>
          <p:spPr>
            <a:xfrm>
              <a:off x="3166044" y="3916775"/>
              <a:ext cx="5626932" cy="657947"/>
            </a:xfrm>
            <a:prstGeom prst="rect">
              <a:avLst/>
            </a:prstGeom>
            <a:ln>
              <a:solidFill>
                <a:schemeClr val="accent4"/>
              </a:solidFill>
            </a:ln>
            <a:effectLst>
              <a:glow rad="63500">
                <a:schemeClr val="accent1">
                  <a:satMod val="175000"/>
                  <a:alpha val="40000"/>
                </a:schemeClr>
              </a:glo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68560" tIns="68560" rIns="68560" bIns="68560" numCol="1" spcCol="0" rtlCol="0" fromWordArt="0" anchor="ctr" anchorCtr="0" forceAA="0" compatLnSpc="1">
              <a:prstTxWarp prst="textNoShape">
                <a:avLst/>
              </a:prstTxWarp>
              <a:noAutofit/>
            </a:bodyPr>
            <a:lstStyle/>
            <a:p>
              <a:pPr algn="ctr"/>
              <a:r>
                <a:rPr lang="en-US" sz="1524" dirty="0">
                  <a:solidFill>
                    <a:schemeClr val="tx1"/>
                  </a:solidFill>
                </a:rPr>
                <a:t>Evidenced Based Medicine, Medication Possession Ratio, Company Policies, Compliance  </a:t>
              </a:r>
            </a:p>
          </p:txBody>
        </p:sp>
      </p:grpSp>
      <p:grpSp>
        <p:nvGrpSpPr>
          <p:cNvPr id="8" name="Group 7"/>
          <p:cNvGrpSpPr/>
          <p:nvPr/>
        </p:nvGrpSpPr>
        <p:grpSpPr>
          <a:xfrm>
            <a:off x="685798" y="4811178"/>
            <a:ext cx="7772401" cy="640432"/>
            <a:chOff x="304954" y="4707724"/>
            <a:chExt cx="8488022" cy="697973"/>
          </a:xfrm>
        </p:grpSpPr>
        <p:sp>
          <p:nvSpPr>
            <p:cNvPr id="20" name="Rectangle 19"/>
            <p:cNvSpPr/>
            <p:nvPr/>
          </p:nvSpPr>
          <p:spPr>
            <a:xfrm>
              <a:off x="304954" y="4707724"/>
              <a:ext cx="847820" cy="657947"/>
            </a:xfrm>
            <a:prstGeom prst="rect">
              <a:avLst/>
            </a:prstGeom>
            <a:ln>
              <a:solidFill>
                <a:schemeClr val="accent5"/>
              </a:solidFill>
            </a:ln>
            <a:effectLst>
              <a:glow rad="63500">
                <a:schemeClr val="accent1">
                  <a:satMod val="175000"/>
                  <a:alpha val="40000"/>
                </a:schemeClr>
              </a:glo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68560" tIns="68560" rIns="68560" bIns="68560" numCol="1" spcCol="0" rtlCol="0" fromWordArt="0" anchor="ctr" anchorCtr="0" forceAA="0" compatLnSpc="1">
              <a:prstTxWarp prst="textNoShape">
                <a:avLst/>
              </a:prstTxWarp>
              <a:noAutofit/>
            </a:bodyPr>
            <a:lstStyle/>
            <a:p>
              <a:pPr algn="ctr"/>
              <a:endParaRPr lang="en-US" sz="1524" dirty="0" err="1">
                <a:solidFill>
                  <a:schemeClr val="tx1"/>
                </a:solidFill>
              </a:endParaRPr>
            </a:p>
          </p:txBody>
        </p:sp>
        <p:sp>
          <p:nvSpPr>
            <p:cNvPr id="23" name="Rectangle 22"/>
            <p:cNvSpPr/>
            <p:nvPr/>
          </p:nvSpPr>
          <p:spPr>
            <a:xfrm>
              <a:off x="1346538" y="4747750"/>
              <a:ext cx="1731617" cy="657947"/>
            </a:xfrm>
            <a:prstGeom prst="rect">
              <a:avLst/>
            </a:prstGeom>
            <a:ln>
              <a:solidFill>
                <a:schemeClr val="accent5"/>
              </a:solidFill>
            </a:ln>
            <a:effectLst>
              <a:glow rad="63500">
                <a:schemeClr val="accent1">
                  <a:satMod val="175000"/>
                  <a:alpha val="40000"/>
                </a:schemeClr>
              </a:glo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68560" tIns="68560" rIns="68560" bIns="68560" numCol="1" spcCol="0" rtlCol="0" fromWordArt="0" anchor="ctr" anchorCtr="0" forceAA="0" compatLnSpc="1">
              <a:prstTxWarp prst="textNoShape">
                <a:avLst/>
              </a:prstTxWarp>
              <a:noAutofit/>
            </a:bodyPr>
            <a:lstStyle/>
            <a:p>
              <a:pPr algn="ctr"/>
              <a:r>
                <a:rPr lang="en-US" sz="1524" dirty="0">
                  <a:solidFill>
                    <a:schemeClr val="tx1"/>
                  </a:solidFill>
                </a:rPr>
                <a:t>Operational </a:t>
              </a:r>
            </a:p>
          </p:txBody>
        </p:sp>
        <p:pic>
          <p:nvPicPr>
            <p:cNvPr id="27" name="Picture 26"/>
            <p:cNvPicPr>
              <a:picLocks noChangeAspect="1"/>
            </p:cNvPicPr>
            <p:nvPr/>
          </p:nvPicPr>
          <p:blipFill>
            <a:blip r:embed="rId6"/>
            <a:stretch>
              <a:fillRect/>
            </a:stretch>
          </p:blipFill>
          <p:spPr>
            <a:xfrm>
              <a:off x="519959" y="4816396"/>
              <a:ext cx="417810" cy="417810"/>
            </a:xfrm>
            <a:prstGeom prst="rect">
              <a:avLst/>
            </a:prstGeom>
          </p:spPr>
        </p:pic>
        <p:sp>
          <p:nvSpPr>
            <p:cNvPr id="33" name="Rectangle 32"/>
            <p:cNvSpPr/>
            <p:nvPr/>
          </p:nvSpPr>
          <p:spPr>
            <a:xfrm>
              <a:off x="3166044" y="4747749"/>
              <a:ext cx="5626932" cy="657947"/>
            </a:xfrm>
            <a:prstGeom prst="rect">
              <a:avLst/>
            </a:prstGeom>
            <a:ln>
              <a:solidFill>
                <a:schemeClr val="accent5"/>
              </a:solidFill>
            </a:ln>
            <a:effectLst>
              <a:glow rad="63500">
                <a:schemeClr val="accent1">
                  <a:satMod val="175000"/>
                  <a:alpha val="40000"/>
                </a:schemeClr>
              </a:glo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68560" tIns="68560" rIns="68560" bIns="68560" numCol="1" spcCol="0" rtlCol="0" fromWordArt="0" anchor="ctr" anchorCtr="0" forceAA="0" compatLnSpc="1">
              <a:prstTxWarp prst="textNoShape">
                <a:avLst/>
              </a:prstTxWarp>
              <a:noAutofit/>
            </a:bodyPr>
            <a:lstStyle/>
            <a:p>
              <a:pPr algn="ctr"/>
              <a:r>
                <a:rPr lang="en-US" sz="1524" dirty="0">
                  <a:solidFill>
                    <a:schemeClr val="tx1"/>
                  </a:solidFill>
                </a:rPr>
                <a:t>Service, Quality, Safety, Efficiency </a:t>
              </a:r>
            </a:p>
          </p:txBody>
        </p:sp>
      </p:grpSp>
      <p:grpSp>
        <p:nvGrpSpPr>
          <p:cNvPr id="10" name="Group 9"/>
          <p:cNvGrpSpPr/>
          <p:nvPr/>
        </p:nvGrpSpPr>
        <p:grpSpPr>
          <a:xfrm>
            <a:off x="685798" y="5547497"/>
            <a:ext cx="7772401" cy="630999"/>
            <a:chOff x="304954" y="5490805"/>
            <a:chExt cx="8488022" cy="687692"/>
          </a:xfrm>
        </p:grpSpPr>
        <p:sp>
          <p:nvSpPr>
            <p:cNvPr id="24" name="Rectangle 23"/>
            <p:cNvSpPr/>
            <p:nvPr/>
          </p:nvSpPr>
          <p:spPr>
            <a:xfrm>
              <a:off x="1346538" y="5506047"/>
              <a:ext cx="1731617" cy="657947"/>
            </a:xfrm>
            <a:prstGeom prst="rect">
              <a:avLst/>
            </a:prstGeom>
            <a:ln>
              <a:solidFill>
                <a:schemeClr val="accent6"/>
              </a:solidFill>
            </a:ln>
            <a:effectLst>
              <a:glow rad="63500">
                <a:schemeClr val="accent1">
                  <a:satMod val="175000"/>
                  <a:alpha val="40000"/>
                </a:schemeClr>
              </a:glo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68560" tIns="68560" rIns="68560" bIns="68560" numCol="1" spcCol="0" rtlCol="0" fromWordArt="0" anchor="ctr" anchorCtr="0" forceAA="0" compatLnSpc="1">
              <a:prstTxWarp prst="textNoShape">
                <a:avLst/>
              </a:prstTxWarp>
              <a:noAutofit/>
            </a:bodyPr>
            <a:lstStyle/>
            <a:p>
              <a:pPr algn="ctr"/>
              <a:r>
                <a:rPr lang="en-US" sz="1524" dirty="0">
                  <a:solidFill>
                    <a:schemeClr val="tx1"/>
                  </a:solidFill>
                </a:rPr>
                <a:t>Humanistic</a:t>
              </a:r>
            </a:p>
          </p:txBody>
        </p:sp>
        <p:sp>
          <p:nvSpPr>
            <p:cNvPr id="25" name="Rectangle 24"/>
            <p:cNvSpPr/>
            <p:nvPr/>
          </p:nvSpPr>
          <p:spPr>
            <a:xfrm>
              <a:off x="304954" y="5520550"/>
              <a:ext cx="847820" cy="657947"/>
            </a:xfrm>
            <a:prstGeom prst="rect">
              <a:avLst/>
            </a:prstGeom>
            <a:ln>
              <a:solidFill>
                <a:schemeClr val="accent6"/>
              </a:solidFill>
            </a:ln>
            <a:effectLst>
              <a:glow rad="63500">
                <a:schemeClr val="accent1">
                  <a:satMod val="175000"/>
                  <a:alpha val="40000"/>
                </a:schemeClr>
              </a:glo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68560" tIns="68560" rIns="68560" bIns="68560" numCol="1" spcCol="0" rtlCol="0" fromWordArt="0" anchor="ctr" anchorCtr="0" forceAA="0" compatLnSpc="1">
              <a:prstTxWarp prst="textNoShape">
                <a:avLst/>
              </a:prstTxWarp>
              <a:noAutofit/>
            </a:bodyPr>
            <a:lstStyle/>
            <a:p>
              <a:pPr algn="ctr"/>
              <a:endParaRPr lang="en-US" sz="1524" dirty="0" err="1">
                <a:solidFill>
                  <a:schemeClr val="tx1"/>
                </a:solidFill>
              </a:endParaRPr>
            </a:p>
          </p:txBody>
        </p:sp>
        <p:pic>
          <p:nvPicPr>
            <p:cNvPr id="28" name="Picture 27"/>
            <p:cNvPicPr>
              <a:picLocks noChangeAspect="1"/>
            </p:cNvPicPr>
            <p:nvPr/>
          </p:nvPicPr>
          <p:blipFill>
            <a:blip r:embed="rId7"/>
            <a:stretch>
              <a:fillRect/>
            </a:stretch>
          </p:blipFill>
          <p:spPr>
            <a:xfrm>
              <a:off x="439442" y="5558519"/>
              <a:ext cx="580783" cy="580783"/>
            </a:xfrm>
            <a:prstGeom prst="rect">
              <a:avLst/>
            </a:prstGeom>
          </p:spPr>
        </p:pic>
        <p:sp>
          <p:nvSpPr>
            <p:cNvPr id="34" name="Rectangle 33"/>
            <p:cNvSpPr/>
            <p:nvPr/>
          </p:nvSpPr>
          <p:spPr>
            <a:xfrm>
              <a:off x="3166044" y="5490805"/>
              <a:ext cx="5626932" cy="657947"/>
            </a:xfrm>
            <a:prstGeom prst="rect">
              <a:avLst/>
            </a:prstGeom>
            <a:ln>
              <a:solidFill>
                <a:schemeClr val="accent6"/>
              </a:solidFill>
            </a:ln>
            <a:effectLst>
              <a:glow rad="63500">
                <a:schemeClr val="accent1">
                  <a:satMod val="175000"/>
                  <a:alpha val="40000"/>
                </a:schemeClr>
              </a:glo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68560" tIns="68560" rIns="68560" bIns="68560" numCol="1" spcCol="0" rtlCol="0" fromWordArt="0" anchor="ctr" anchorCtr="0" forceAA="0" compatLnSpc="1">
              <a:prstTxWarp prst="textNoShape">
                <a:avLst/>
              </a:prstTxWarp>
              <a:noAutofit/>
            </a:bodyPr>
            <a:lstStyle/>
            <a:p>
              <a:pPr algn="ctr"/>
              <a:r>
                <a:rPr lang="en-US" sz="1524" dirty="0">
                  <a:solidFill>
                    <a:schemeClr val="tx1"/>
                  </a:solidFill>
                </a:rPr>
                <a:t>Perceptions, Culture</a:t>
              </a:r>
            </a:p>
          </p:txBody>
        </p:sp>
      </p:grpSp>
      <p:grpSp>
        <p:nvGrpSpPr>
          <p:cNvPr id="5" name="Group 4"/>
          <p:cNvGrpSpPr/>
          <p:nvPr/>
        </p:nvGrpSpPr>
        <p:grpSpPr>
          <a:xfrm>
            <a:off x="685800" y="2321752"/>
            <a:ext cx="7772400" cy="603706"/>
            <a:chOff x="304955" y="2221598"/>
            <a:chExt cx="8488021" cy="657947"/>
          </a:xfrm>
        </p:grpSpPr>
        <p:sp>
          <p:nvSpPr>
            <p:cNvPr id="16" name="Rectangle 15"/>
            <p:cNvSpPr/>
            <p:nvPr/>
          </p:nvSpPr>
          <p:spPr>
            <a:xfrm>
              <a:off x="1346538" y="2221598"/>
              <a:ext cx="1731617" cy="657947"/>
            </a:xfrm>
            <a:prstGeom prst="rect">
              <a:avLst/>
            </a:prstGeom>
            <a:ln>
              <a:solidFill>
                <a:schemeClr val="accent2"/>
              </a:solidFill>
            </a:ln>
            <a:effectLst>
              <a:glow rad="63500">
                <a:schemeClr val="accent1">
                  <a:satMod val="175000"/>
                  <a:alpha val="40000"/>
                </a:schemeClr>
              </a:glo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68560" tIns="68560" rIns="68560" bIns="68560" numCol="1" spcCol="0" rtlCol="0" fromWordArt="0" anchor="ctr" anchorCtr="0" forceAA="0" compatLnSpc="1">
              <a:prstTxWarp prst="textNoShape">
                <a:avLst/>
              </a:prstTxWarp>
              <a:noAutofit/>
            </a:bodyPr>
            <a:lstStyle/>
            <a:p>
              <a:pPr algn="ctr"/>
              <a:r>
                <a:rPr lang="en-US" sz="1524" dirty="0">
                  <a:solidFill>
                    <a:schemeClr val="tx1"/>
                  </a:solidFill>
                </a:rPr>
                <a:t>Utilization</a:t>
              </a:r>
            </a:p>
          </p:txBody>
        </p:sp>
        <p:sp>
          <p:nvSpPr>
            <p:cNvPr id="17" name="Rectangle 16"/>
            <p:cNvSpPr/>
            <p:nvPr/>
          </p:nvSpPr>
          <p:spPr>
            <a:xfrm>
              <a:off x="304955" y="2221598"/>
              <a:ext cx="847820" cy="657947"/>
            </a:xfrm>
            <a:prstGeom prst="rect">
              <a:avLst/>
            </a:prstGeom>
            <a:ln>
              <a:solidFill>
                <a:schemeClr val="accent2"/>
              </a:solidFill>
            </a:ln>
            <a:effectLst>
              <a:glow rad="63500">
                <a:schemeClr val="accent1">
                  <a:satMod val="175000"/>
                  <a:alpha val="40000"/>
                </a:schemeClr>
              </a:glo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68560" tIns="68560" rIns="68560" bIns="68560" numCol="1" spcCol="0" rtlCol="0" fromWordArt="0" anchor="ctr" anchorCtr="0" forceAA="0" compatLnSpc="1">
              <a:prstTxWarp prst="textNoShape">
                <a:avLst/>
              </a:prstTxWarp>
              <a:noAutofit/>
            </a:bodyPr>
            <a:lstStyle/>
            <a:p>
              <a:pPr algn="ctr"/>
              <a:endParaRPr lang="en-US" sz="1524" dirty="0" err="1">
                <a:solidFill>
                  <a:schemeClr val="tx1"/>
                </a:solidFill>
              </a:endParaRPr>
            </a:p>
          </p:txBody>
        </p:sp>
        <p:pic>
          <p:nvPicPr>
            <p:cNvPr id="26" name="Picture 25"/>
            <p:cNvPicPr>
              <a:picLocks noChangeAspect="1"/>
            </p:cNvPicPr>
            <p:nvPr/>
          </p:nvPicPr>
          <p:blipFill>
            <a:blip r:embed="rId8"/>
            <a:stretch>
              <a:fillRect/>
            </a:stretch>
          </p:blipFill>
          <p:spPr>
            <a:xfrm>
              <a:off x="437504" y="2267488"/>
              <a:ext cx="566168" cy="566168"/>
            </a:xfrm>
            <a:prstGeom prst="rect">
              <a:avLst/>
            </a:prstGeom>
          </p:spPr>
        </p:pic>
        <p:sp>
          <p:nvSpPr>
            <p:cNvPr id="35" name="Rectangle 34"/>
            <p:cNvSpPr/>
            <p:nvPr/>
          </p:nvSpPr>
          <p:spPr>
            <a:xfrm>
              <a:off x="3166044" y="2221598"/>
              <a:ext cx="5626932" cy="657947"/>
            </a:xfrm>
            <a:prstGeom prst="rect">
              <a:avLst/>
            </a:prstGeom>
            <a:ln>
              <a:solidFill>
                <a:schemeClr val="accent2"/>
              </a:solidFill>
            </a:ln>
            <a:effectLst>
              <a:glow rad="63500">
                <a:schemeClr val="accent1">
                  <a:satMod val="175000"/>
                  <a:alpha val="40000"/>
                </a:schemeClr>
              </a:glo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68560" tIns="68560" rIns="68560" bIns="68560" numCol="1" spcCol="0" rtlCol="0" fromWordArt="0" anchor="ctr" anchorCtr="0" forceAA="0" compatLnSpc="1">
              <a:prstTxWarp prst="textNoShape">
                <a:avLst/>
              </a:prstTxWarp>
              <a:noAutofit/>
            </a:bodyPr>
            <a:lstStyle/>
            <a:p>
              <a:pPr algn="ctr"/>
              <a:r>
                <a:rPr lang="en-US" sz="1524" dirty="0">
                  <a:solidFill>
                    <a:schemeClr val="tx1"/>
                  </a:solidFill>
                </a:rPr>
                <a:t>Enrollment, Plan Selection, Engagement Rates, Plan Use </a:t>
              </a:r>
            </a:p>
          </p:txBody>
        </p:sp>
      </p:grpSp>
    </p:spTree>
    <p:extLst>
      <p:ext uri="{BB962C8B-B14F-4D97-AF65-F5344CB8AC3E}">
        <p14:creationId xmlns:p14="http://schemas.microsoft.com/office/powerpoint/2010/main" val="1333380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E5405-BEA0-F54A-BC1B-A1471D470C8E}"/>
              </a:ext>
            </a:extLst>
          </p:cNvPr>
          <p:cNvSpPr>
            <a:spLocks noGrp="1"/>
          </p:cNvSpPr>
          <p:nvPr>
            <p:ph type="title"/>
          </p:nvPr>
        </p:nvSpPr>
        <p:spPr/>
        <p:txBody>
          <a:bodyPr>
            <a:normAutofit/>
          </a:bodyPr>
          <a:lstStyle/>
          <a:p>
            <a:r>
              <a:rPr lang="en-US" sz="2400" dirty="0"/>
              <a:t>Data Source Considerations</a:t>
            </a:r>
          </a:p>
        </p:txBody>
      </p:sp>
      <p:sp>
        <p:nvSpPr>
          <p:cNvPr id="5" name="Triangle 4">
            <a:extLst>
              <a:ext uri="{FF2B5EF4-FFF2-40B4-BE49-F238E27FC236}">
                <a16:creationId xmlns:a16="http://schemas.microsoft.com/office/drawing/2014/main" id="{6202C2CF-372B-D443-8090-65003DB96A68}"/>
              </a:ext>
            </a:extLst>
          </p:cNvPr>
          <p:cNvSpPr/>
          <p:nvPr/>
        </p:nvSpPr>
        <p:spPr>
          <a:xfrm rot="5400000">
            <a:off x="4431890" y="3255390"/>
            <a:ext cx="412955" cy="36133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Content Placeholder 4">
            <a:extLst>
              <a:ext uri="{FF2B5EF4-FFF2-40B4-BE49-F238E27FC236}">
                <a16:creationId xmlns:a16="http://schemas.microsoft.com/office/drawing/2014/main" id="{AFF1D96E-0A1D-4A41-83A1-C1119C468B2F}"/>
              </a:ext>
            </a:extLst>
          </p:cNvPr>
          <p:cNvSpPr txBox="1">
            <a:spLocks/>
          </p:cNvSpPr>
          <p:nvPr/>
        </p:nvSpPr>
        <p:spPr>
          <a:xfrm>
            <a:off x="685800" y="1640972"/>
            <a:ext cx="3723977" cy="4650827"/>
          </a:xfrm>
          <a:prstGeom prst="rect">
            <a:avLst/>
          </a:prstGeom>
        </p:spPr>
        <p:txBody>
          <a:bodyPr lIns="0" tIns="0" rIns="0" bIns="0"/>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1pPr>
            <a:lvl2pPr marL="171450" indent="-165100" algn="l" defTabSz="914400" rtl="0" eaLnBrk="1" latinLnBrk="0" hangingPunct="1">
              <a:lnSpc>
                <a:spcPct val="100000"/>
              </a:lnSpc>
              <a:spcBef>
                <a:spcPts val="0"/>
              </a:spcBef>
              <a:buFont typeface="Arial" panose="020B0604020202020204" pitchFamily="34" charset="0"/>
              <a:buChar char="•"/>
              <a:tabLst/>
              <a:defRPr sz="2000" kern="1200">
                <a:solidFill>
                  <a:schemeClr val="tx1"/>
                </a:solidFill>
                <a:latin typeface="+mn-lt"/>
                <a:ea typeface="+mn-ea"/>
                <a:cs typeface="+mn-cs"/>
              </a:defRPr>
            </a:lvl2pPr>
            <a:lvl3pPr marL="630238" indent="-171450" algn="l" defTabSz="914400" rtl="0" eaLnBrk="1" latinLnBrk="0" hangingPunct="1">
              <a:lnSpc>
                <a:spcPct val="100000"/>
              </a:lnSpc>
              <a:spcBef>
                <a:spcPts val="0"/>
              </a:spcBef>
              <a:buFont typeface="System Font Regular"/>
              <a:buChar char="-"/>
              <a:tabLst/>
              <a:defRPr sz="2000" kern="1200">
                <a:solidFill>
                  <a:schemeClr val="tx1"/>
                </a:solidFill>
                <a:latin typeface="+mn-lt"/>
                <a:ea typeface="+mn-ea"/>
                <a:cs typeface="+mn-cs"/>
              </a:defRPr>
            </a:lvl3pPr>
            <a:lvl4pPr marL="1090613" indent="-173038"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4pPr>
            <a:lvl5pPr marL="1543050" indent="-171450"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51" indent="-137151">
              <a:spcAft>
                <a:spcPts val="600"/>
              </a:spcAft>
              <a:buClr>
                <a:srgbClr val="003865"/>
              </a:buClr>
              <a:buFont typeface="Arial" panose="020B0604020202020204" pitchFamily="34" charset="0"/>
              <a:buChar char="•"/>
            </a:pPr>
            <a:r>
              <a:rPr lang="en-US" sz="1400" dirty="0"/>
              <a:t>Timing requirements</a:t>
            </a:r>
          </a:p>
          <a:p>
            <a:pPr marL="137151" indent="-137151">
              <a:spcAft>
                <a:spcPts val="600"/>
              </a:spcAft>
              <a:buClr>
                <a:srgbClr val="003865"/>
              </a:buClr>
              <a:buFont typeface="Arial" panose="020B0604020202020204" pitchFamily="34" charset="0"/>
              <a:buChar char="•"/>
            </a:pPr>
            <a:r>
              <a:rPr lang="en-US" sz="1400" dirty="0"/>
              <a:t>Affordability</a:t>
            </a:r>
          </a:p>
          <a:p>
            <a:pPr marL="137151" indent="-137151">
              <a:spcAft>
                <a:spcPts val="600"/>
              </a:spcAft>
              <a:buClr>
                <a:srgbClr val="003865"/>
              </a:buClr>
              <a:buFont typeface="Arial" panose="020B0604020202020204" pitchFamily="34" charset="0"/>
              <a:buChar char="•"/>
            </a:pPr>
            <a:r>
              <a:rPr lang="en-US" sz="1400" dirty="0"/>
              <a:t>Stability and quality</a:t>
            </a:r>
          </a:p>
          <a:p>
            <a:pPr marL="137151" indent="-137151">
              <a:spcAft>
                <a:spcPts val="600"/>
              </a:spcAft>
              <a:buClr>
                <a:srgbClr val="003865"/>
              </a:buClr>
              <a:buFont typeface="Arial" panose="020B0604020202020204" pitchFamily="34" charset="0"/>
              <a:buChar char="•"/>
            </a:pPr>
            <a:r>
              <a:rPr lang="en-US" sz="1400" dirty="0"/>
              <a:t>Storage and  scope </a:t>
            </a:r>
          </a:p>
          <a:p>
            <a:pPr marL="137151" indent="-137151">
              <a:spcAft>
                <a:spcPts val="600"/>
              </a:spcAft>
              <a:buClr>
                <a:srgbClr val="003865"/>
              </a:buClr>
              <a:buFont typeface="Arial" panose="020B0604020202020204" pitchFamily="34" charset="0"/>
              <a:buChar char="•"/>
            </a:pPr>
            <a:r>
              <a:rPr lang="en-US" sz="1400" dirty="0"/>
              <a:t>Medical, pharmacy, programmatic, allied health vendors, disability, compensation, leave, other carve out, performance</a:t>
            </a:r>
          </a:p>
          <a:p>
            <a:pPr marL="137151" indent="-137151">
              <a:spcAft>
                <a:spcPts val="600"/>
              </a:spcAft>
              <a:buClr>
                <a:srgbClr val="003865"/>
              </a:buClr>
              <a:buFont typeface="Arial" panose="020B0604020202020204" pitchFamily="34" charset="0"/>
              <a:buChar char="•"/>
            </a:pPr>
            <a:r>
              <a:rPr lang="en-US" sz="1400" dirty="0"/>
              <a:t>Segmentation</a:t>
            </a:r>
          </a:p>
          <a:p>
            <a:pPr marL="137151" indent="-137151">
              <a:spcAft>
                <a:spcPts val="600"/>
              </a:spcAft>
              <a:buClr>
                <a:srgbClr val="003865"/>
              </a:buClr>
              <a:buFont typeface="Arial" panose="020B0604020202020204" pitchFamily="34" charset="0"/>
              <a:buChar char="•"/>
            </a:pPr>
            <a:r>
              <a:rPr lang="en-US" sz="1400" dirty="0"/>
              <a:t>Enrolled vs. all employees</a:t>
            </a:r>
          </a:p>
          <a:p>
            <a:pPr marL="137151" indent="-137151">
              <a:spcAft>
                <a:spcPts val="600"/>
              </a:spcAft>
              <a:buClr>
                <a:srgbClr val="003865"/>
              </a:buClr>
              <a:buFont typeface="Arial" panose="020B0604020202020204" pitchFamily="34" charset="0"/>
              <a:buChar char="•"/>
            </a:pPr>
            <a:r>
              <a:rPr lang="en-US" sz="1400" dirty="0"/>
              <a:t>Continuously enrolled vs. not</a:t>
            </a:r>
          </a:p>
          <a:p>
            <a:pPr marL="137151" indent="-137151">
              <a:spcAft>
                <a:spcPts val="600"/>
              </a:spcAft>
              <a:buClr>
                <a:srgbClr val="003865"/>
              </a:buClr>
              <a:buFont typeface="Arial" panose="020B0604020202020204" pitchFamily="34" charset="0"/>
              <a:buChar char="•"/>
            </a:pPr>
            <a:r>
              <a:rPr lang="en-US" sz="1400" dirty="0"/>
              <a:t>Paid or allowed, incurred or paid</a:t>
            </a:r>
          </a:p>
          <a:p>
            <a:pPr marL="137151" indent="-137151">
              <a:spcAft>
                <a:spcPts val="600"/>
              </a:spcAft>
              <a:buClr>
                <a:srgbClr val="003865"/>
              </a:buClr>
              <a:buFont typeface="Arial" panose="020B0604020202020204" pitchFamily="34" charset="0"/>
              <a:buChar char="•"/>
            </a:pPr>
            <a:r>
              <a:rPr lang="en-US" sz="1400" dirty="0"/>
              <a:t>Features and Functions of reporting platforms </a:t>
            </a:r>
          </a:p>
          <a:p>
            <a:pPr marL="137151" indent="-137151">
              <a:spcAft>
                <a:spcPts val="600"/>
              </a:spcAft>
              <a:buClr>
                <a:srgbClr val="003865"/>
              </a:buClr>
              <a:buFont typeface="Arial" panose="020B0604020202020204" pitchFamily="34" charset="0"/>
              <a:buChar char="•"/>
            </a:pPr>
            <a:r>
              <a:rPr lang="en-US" sz="1400" dirty="0"/>
              <a:t>Internal and/or external supporting resources required and available </a:t>
            </a:r>
          </a:p>
          <a:p>
            <a:pPr marL="137151" indent="-137151">
              <a:spcAft>
                <a:spcPts val="600"/>
              </a:spcAft>
              <a:buClr>
                <a:srgbClr val="003865"/>
              </a:buClr>
              <a:buFont typeface="Arial" panose="020B0604020202020204" pitchFamily="34" charset="0"/>
              <a:buChar char="•"/>
            </a:pPr>
            <a:r>
              <a:rPr lang="en-US" sz="1400" dirty="0"/>
              <a:t>Interpretation and Strategy </a:t>
            </a:r>
          </a:p>
          <a:p>
            <a:pPr>
              <a:spcAft>
                <a:spcPts val="600"/>
              </a:spcAft>
              <a:buClr>
                <a:srgbClr val="003865"/>
              </a:buClr>
            </a:pPr>
            <a:endParaRPr lang="en-US" sz="1400" dirty="0"/>
          </a:p>
        </p:txBody>
      </p:sp>
      <p:sp>
        <p:nvSpPr>
          <p:cNvPr id="7" name="Title 1">
            <a:extLst>
              <a:ext uri="{FF2B5EF4-FFF2-40B4-BE49-F238E27FC236}">
                <a16:creationId xmlns:a16="http://schemas.microsoft.com/office/drawing/2014/main" id="{EEBE5405-BEA0-F54A-BC1B-A1471D470C8E}"/>
              </a:ext>
            </a:extLst>
          </p:cNvPr>
          <p:cNvSpPr txBox="1">
            <a:spLocks/>
          </p:cNvSpPr>
          <p:nvPr/>
        </p:nvSpPr>
        <p:spPr>
          <a:xfrm>
            <a:off x="6336958" y="499412"/>
            <a:ext cx="3429000" cy="617220"/>
          </a:xfrm>
          <a:prstGeom prst="rect">
            <a:avLst/>
          </a:prstGeom>
        </p:spPr>
        <p:txBody>
          <a:bodyPr vert="horz" lIns="0" tIns="0" rIns="0" bIns="0" rtlCol="0" anchor="t">
            <a:noAutofit/>
          </a:bodyPr>
          <a:lstStyle>
            <a:lvl1pPr algn="l" defTabSz="914400" rtl="0" eaLnBrk="1" latinLnBrk="0" hangingPunct="1">
              <a:lnSpc>
                <a:spcPts val="2860"/>
              </a:lnSpc>
              <a:spcBef>
                <a:spcPct val="0"/>
              </a:spcBef>
              <a:buNone/>
              <a:defRPr sz="2800" b="1" kern="1200">
                <a:solidFill>
                  <a:schemeClr val="tx1"/>
                </a:solidFill>
                <a:latin typeface="+mj-lt"/>
                <a:ea typeface="+mj-ea"/>
                <a:cs typeface="+mj-cs"/>
              </a:defRPr>
            </a:lvl1pPr>
          </a:lstStyle>
          <a:p>
            <a:r>
              <a:rPr lang="en-US" sz="2100" dirty="0">
                <a:solidFill>
                  <a:schemeClr val="bg1"/>
                </a:solidFill>
              </a:rPr>
              <a:t>Data Sources </a:t>
            </a:r>
          </a:p>
        </p:txBody>
      </p:sp>
      <p:sp>
        <p:nvSpPr>
          <p:cNvPr id="10" name="Content Placeholder 4">
            <a:extLst>
              <a:ext uri="{FF2B5EF4-FFF2-40B4-BE49-F238E27FC236}">
                <a16:creationId xmlns:a16="http://schemas.microsoft.com/office/drawing/2014/main" id="{68FA76E7-E8BB-9644-ABAE-9724F1AE98B8}"/>
              </a:ext>
            </a:extLst>
          </p:cNvPr>
          <p:cNvSpPr txBox="1">
            <a:spLocks/>
          </p:cNvSpPr>
          <p:nvPr/>
        </p:nvSpPr>
        <p:spPr>
          <a:xfrm>
            <a:off x="6336958" y="1384296"/>
            <a:ext cx="2682352" cy="3403998"/>
          </a:xfrm>
          <a:prstGeom prst="rect">
            <a:avLst/>
          </a:prstGeom>
        </p:spPr>
        <p:txBody>
          <a:bodyPr lIns="0" tIns="0" rIns="0" bIns="0"/>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1pPr>
            <a:lvl2pPr marL="171450" indent="-165100" algn="l" defTabSz="914400" rtl="0" eaLnBrk="1" latinLnBrk="0" hangingPunct="1">
              <a:lnSpc>
                <a:spcPct val="100000"/>
              </a:lnSpc>
              <a:spcBef>
                <a:spcPts val="0"/>
              </a:spcBef>
              <a:buFont typeface="Arial" panose="020B0604020202020204" pitchFamily="34" charset="0"/>
              <a:buChar char="•"/>
              <a:tabLst/>
              <a:defRPr sz="2000" kern="1200">
                <a:solidFill>
                  <a:schemeClr val="tx1"/>
                </a:solidFill>
                <a:latin typeface="+mn-lt"/>
                <a:ea typeface="+mn-ea"/>
                <a:cs typeface="+mn-cs"/>
              </a:defRPr>
            </a:lvl2pPr>
            <a:lvl3pPr marL="630238" indent="-171450" algn="l" defTabSz="914400" rtl="0" eaLnBrk="1" latinLnBrk="0" hangingPunct="1">
              <a:lnSpc>
                <a:spcPct val="100000"/>
              </a:lnSpc>
              <a:spcBef>
                <a:spcPts val="0"/>
              </a:spcBef>
              <a:buFont typeface="System Font Regular"/>
              <a:buChar char="-"/>
              <a:tabLst/>
              <a:defRPr sz="2000" kern="1200">
                <a:solidFill>
                  <a:schemeClr val="tx1"/>
                </a:solidFill>
                <a:latin typeface="+mn-lt"/>
                <a:ea typeface="+mn-ea"/>
                <a:cs typeface="+mn-cs"/>
              </a:defRPr>
            </a:lvl3pPr>
            <a:lvl4pPr marL="1090613" indent="-173038"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4pPr>
            <a:lvl5pPr marL="1543050" indent="-171450"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740"/>
              </a:lnSpc>
              <a:spcAft>
                <a:spcPts val="2625"/>
              </a:spcAft>
              <a:buClr>
                <a:schemeClr val="bg1"/>
              </a:buClr>
            </a:pPr>
            <a:endParaRPr lang="en-US" sz="1050" dirty="0">
              <a:solidFill>
                <a:schemeClr val="bg1"/>
              </a:solidFill>
            </a:endParaRPr>
          </a:p>
        </p:txBody>
      </p:sp>
      <p:sp>
        <p:nvSpPr>
          <p:cNvPr id="8" name="Rectangle 7"/>
          <p:cNvSpPr/>
          <p:nvPr/>
        </p:nvSpPr>
        <p:spPr>
          <a:xfrm>
            <a:off x="4568018" y="1596088"/>
            <a:ext cx="3951151" cy="42168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err="1">
              <a:solidFill>
                <a:schemeClr val="bg1"/>
              </a:solidFill>
            </a:endParaRPr>
          </a:p>
        </p:txBody>
      </p:sp>
      <p:sp>
        <p:nvSpPr>
          <p:cNvPr id="11" name="Triangle 4">
            <a:extLst>
              <a:ext uri="{FF2B5EF4-FFF2-40B4-BE49-F238E27FC236}">
                <a16:creationId xmlns:a16="http://schemas.microsoft.com/office/drawing/2014/main" id="{6202C2CF-372B-D443-8090-65003DB96A68}"/>
              </a:ext>
            </a:extLst>
          </p:cNvPr>
          <p:cNvSpPr/>
          <p:nvPr/>
        </p:nvSpPr>
        <p:spPr>
          <a:xfrm rot="5400000">
            <a:off x="4383967" y="3579241"/>
            <a:ext cx="412955" cy="36133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a:off x="4846102" y="1981200"/>
            <a:ext cx="3451095" cy="2962349"/>
          </a:xfrm>
          <a:prstGeom prst="rect">
            <a:avLst/>
          </a:prstGeom>
        </p:spPr>
        <p:txBody>
          <a:bodyPr wrap="square">
            <a:spAutoFit/>
          </a:bodyPr>
          <a:lstStyle/>
          <a:p>
            <a:r>
              <a:rPr lang="en-US" sz="1400" b="1" dirty="0">
                <a:solidFill>
                  <a:srgbClr val="FFFFFF"/>
                </a:solidFill>
              </a:rPr>
              <a:t>Data Sources</a:t>
            </a:r>
          </a:p>
          <a:p>
            <a:pPr marL="285750" indent="-285750">
              <a:buFont typeface="Arial" panose="020B0604020202020204" pitchFamily="34" charset="0"/>
              <a:buChar char="•"/>
            </a:pPr>
            <a:endParaRPr lang="en-US" sz="1400" dirty="0">
              <a:solidFill>
                <a:srgbClr val="FFFFFF"/>
              </a:solidFill>
            </a:endParaRPr>
          </a:p>
          <a:p>
            <a:pPr marL="285750" indent="-285750">
              <a:spcBef>
                <a:spcPts val="300"/>
              </a:spcBef>
              <a:spcAft>
                <a:spcPts val="300"/>
              </a:spcAft>
              <a:buFont typeface="Arial" panose="020B0604020202020204" pitchFamily="34" charset="0"/>
              <a:buChar char="•"/>
            </a:pPr>
            <a:r>
              <a:rPr lang="en-US" sz="1400" dirty="0">
                <a:solidFill>
                  <a:srgbClr val="FFFFFF"/>
                </a:solidFill>
              </a:rPr>
              <a:t>Carriers</a:t>
            </a:r>
          </a:p>
          <a:p>
            <a:pPr marL="285750" indent="-285750">
              <a:spcBef>
                <a:spcPts val="300"/>
              </a:spcBef>
              <a:spcAft>
                <a:spcPts val="300"/>
              </a:spcAft>
              <a:buFont typeface="Arial" panose="020B0604020202020204" pitchFamily="34" charset="0"/>
              <a:buChar char="•"/>
            </a:pPr>
            <a:r>
              <a:rPr lang="en-US" sz="1400" dirty="0">
                <a:solidFill>
                  <a:srgbClr val="FFFFFF"/>
                </a:solidFill>
              </a:rPr>
              <a:t>Vendor partners</a:t>
            </a:r>
          </a:p>
          <a:p>
            <a:pPr marL="285750" indent="-285750">
              <a:spcBef>
                <a:spcPts val="300"/>
              </a:spcBef>
              <a:spcAft>
                <a:spcPts val="300"/>
              </a:spcAft>
              <a:buFont typeface="Arial" panose="020B0604020202020204" pitchFamily="34" charset="0"/>
              <a:buChar char="•"/>
            </a:pPr>
            <a:r>
              <a:rPr lang="en-US" sz="1400" dirty="0">
                <a:solidFill>
                  <a:srgbClr val="FFFFFF"/>
                </a:solidFill>
              </a:rPr>
              <a:t>Utilization and Case Management </a:t>
            </a:r>
          </a:p>
          <a:p>
            <a:pPr marL="285750" indent="-285750">
              <a:spcBef>
                <a:spcPts val="300"/>
              </a:spcBef>
              <a:spcAft>
                <a:spcPts val="300"/>
              </a:spcAft>
              <a:buFont typeface="Arial" panose="020B0604020202020204" pitchFamily="34" charset="0"/>
              <a:buChar char="•"/>
            </a:pPr>
            <a:r>
              <a:rPr lang="en-US" sz="1400" dirty="0">
                <a:solidFill>
                  <a:srgbClr val="FFFFFF"/>
                </a:solidFill>
              </a:rPr>
              <a:t>Large or mid size established data warehouse firms</a:t>
            </a:r>
          </a:p>
          <a:p>
            <a:pPr marL="285750" indent="-285750">
              <a:spcBef>
                <a:spcPts val="300"/>
              </a:spcBef>
              <a:spcAft>
                <a:spcPts val="300"/>
              </a:spcAft>
              <a:buFont typeface="Arial" panose="020B0604020202020204" pitchFamily="34" charset="0"/>
              <a:buChar char="•"/>
            </a:pPr>
            <a:r>
              <a:rPr lang="en-US" sz="1400" dirty="0">
                <a:solidFill>
                  <a:srgbClr val="FFFFFF"/>
                </a:solidFill>
              </a:rPr>
              <a:t>Up and coming data warehouse companies </a:t>
            </a:r>
          </a:p>
          <a:p>
            <a:pPr marL="285750" indent="-285750">
              <a:spcBef>
                <a:spcPts val="300"/>
              </a:spcBef>
              <a:spcAft>
                <a:spcPts val="300"/>
              </a:spcAft>
              <a:buFont typeface="Arial" panose="020B0604020202020204" pitchFamily="34" charset="0"/>
              <a:buChar char="•"/>
            </a:pPr>
            <a:r>
              <a:rPr lang="en-US" sz="1400" dirty="0">
                <a:solidFill>
                  <a:srgbClr val="FFFFFF"/>
                </a:solidFill>
              </a:rPr>
              <a:t>Brokers and consultants</a:t>
            </a:r>
          </a:p>
          <a:p>
            <a:pPr marL="285750" indent="-285750">
              <a:spcBef>
                <a:spcPts val="300"/>
              </a:spcBef>
              <a:spcAft>
                <a:spcPts val="300"/>
              </a:spcAft>
              <a:buFont typeface="Arial" panose="020B0604020202020204" pitchFamily="34" charset="0"/>
              <a:buChar char="•"/>
            </a:pPr>
            <a:r>
              <a:rPr lang="en-US" sz="1400" dirty="0">
                <a:solidFill>
                  <a:srgbClr val="FFFFFF"/>
                </a:solidFill>
              </a:rPr>
              <a:t>Other business partners </a:t>
            </a:r>
          </a:p>
        </p:txBody>
      </p:sp>
    </p:spTree>
    <p:extLst>
      <p:ext uri="{BB962C8B-B14F-4D97-AF65-F5344CB8AC3E}">
        <p14:creationId xmlns:p14="http://schemas.microsoft.com/office/powerpoint/2010/main" val="2050620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400" dirty="0"/>
              <a:t>Telling the “Value” Story </a:t>
            </a:r>
            <a:br>
              <a:rPr lang="en-US" sz="2400" dirty="0"/>
            </a:br>
            <a:r>
              <a:rPr lang="en-US" sz="2400" dirty="0">
                <a:solidFill>
                  <a:srgbClr val="868D95"/>
                </a:solidFill>
              </a:rPr>
              <a:t>So What? – Now What?  </a:t>
            </a:r>
          </a:p>
        </p:txBody>
      </p:sp>
      <p:sp>
        <p:nvSpPr>
          <p:cNvPr id="12" name="Content Placeholder 4">
            <a:extLst>
              <a:ext uri="{FF2B5EF4-FFF2-40B4-BE49-F238E27FC236}">
                <a16:creationId xmlns:a16="http://schemas.microsoft.com/office/drawing/2014/main" id="{AFF1D96E-0A1D-4A41-83A1-C1119C468B2F}"/>
              </a:ext>
            </a:extLst>
          </p:cNvPr>
          <p:cNvSpPr txBox="1">
            <a:spLocks/>
          </p:cNvSpPr>
          <p:nvPr/>
        </p:nvSpPr>
        <p:spPr>
          <a:xfrm>
            <a:off x="4572000" y="1521052"/>
            <a:ext cx="3698748" cy="4800600"/>
          </a:xfrm>
          <a:prstGeom prst="rect">
            <a:avLst/>
          </a:prstGeom>
        </p:spPr>
        <p:txBody>
          <a:bodyPr lIns="0" tIns="0" rIns="0" bIns="0"/>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1pPr>
            <a:lvl2pPr marL="171450" indent="-165100" algn="l" defTabSz="914400" rtl="0" eaLnBrk="1" latinLnBrk="0" hangingPunct="1">
              <a:lnSpc>
                <a:spcPct val="100000"/>
              </a:lnSpc>
              <a:spcBef>
                <a:spcPts val="0"/>
              </a:spcBef>
              <a:buFont typeface="Arial" panose="020B0604020202020204" pitchFamily="34" charset="0"/>
              <a:buChar char="•"/>
              <a:tabLst/>
              <a:defRPr sz="2000" kern="1200">
                <a:solidFill>
                  <a:schemeClr val="tx1"/>
                </a:solidFill>
                <a:latin typeface="+mn-lt"/>
                <a:ea typeface="+mn-ea"/>
                <a:cs typeface="+mn-cs"/>
              </a:defRPr>
            </a:lvl2pPr>
            <a:lvl3pPr marL="630238" indent="-171450" algn="l" defTabSz="914400" rtl="0" eaLnBrk="1" latinLnBrk="0" hangingPunct="1">
              <a:lnSpc>
                <a:spcPct val="100000"/>
              </a:lnSpc>
              <a:spcBef>
                <a:spcPts val="0"/>
              </a:spcBef>
              <a:buFont typeface="System Font Regular"/>
              <a:buChar char="-"/>
              <a:tabLst/>
              <a:defRPr sz="2000" kern="1200">
                <a:solidFill>
                  <a:schemeClr val="tx1"/>
                </a:solidFill>
                <a:latin typeface="+mn-lt"/>
                <a:ea typeface="+mn-ea"/>
                <a:cs typeface="+mn-cs"/>
              </a:defRPr>
            </a:lvl3pPr>
            <a:lvl4pPr marL="1090613" indent="-173038"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4pPr>
            <a:lvl5pPr marL="1543050" indent="-171450"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51" indent="-137151">
              <a:spcAft>
                <a:spcPts val="300"/>
              </a:spcAft>
              <a:buClr>
                <a:srgbClr val="003865"/>
              </a:buClr>
              <a:buFont typeface="Arial" panose="020B0604020202020204" pitchFamily="34" charset="0"/>
              <a:buChar char="•"/>
            </a:pPr>
            <a:r>
              <a:rPr lang="en-US" sz="1400" dirty="0"/>
              <a:t>So What? </a:t>
            </a:r>
          </a:p>
          <a:p>
            <a:pPr marL="346075" lvl="2" indent="-136525">
              <a:spcAft>
                <a:spcPts val="300"/>
              </a:spcAft>
              <a:buClr>
                <a:srgbClr val="003865"/>
              </a:buClr>
            </a:pPr>
            <a:r>
              <a:rPr lang="en-US" sz="1400" dirty="0"/>
              <a:t>Get to the point by starting with the questions</a:t>
            </a:r>
          </a:p>
          <a:p>
            <a:pPr marL="346075" lvl="2" indent="-136525">
              <a:spcAft>
                <a:spcPts val="300"/>
              </a:spcAft>
              <a:buClr>
                <a:srgbClr val="003865"/>
              </a:buClr>
            </a:pPr>
            <a:r>
              <a:rPr lang="en-US" sz="1400" dirty="0"/>
              <a:t>Get to the point by highlighting the answers</a:t>
            </a:r>
          </a:p>
          <a:p>
            <a:pPr marL="346075" lvl="2" indent="-136525">
              <a:spcAft>
                <a:spcPts val="300"/>
              </a:spcAft>
              <a:buClr>
                <a:srgbClr val="003865"/>
              </a:buClr>
            </a:pPr>
            <a:r>
              <a:rPr lang="en-US" sz="1400" dirty="0"/>
              <a:t>Clearly distinguish between what explains a result and what is actionable </a:t>
            </a:r>
          </a:p>
          <a:p>
            <a:pPr marL="346075" lvl="2" indent="-136525">
              <a:spcAft>
                <a:spcPts val="300"/>
              </a:spcAft>
              <a:buClr>
                <a:srgbClr val="003865"/>
              </a:buClr>
            </a:pPr>
            <a:r>
              <a:rPr lang="en-US" sz="1400" dirty="0"/>
              <a:t>Assess perceived value by various stakeholders </a:t>
            </a:r>
          </a:p>
          <a:p>
            <a:pPr marL="137151" indent="-137151">
              <a:spcAft>
                <a:spcPts val="300"/>
              </a:spcAft>
              <a:buClr>
                <a:srgbClr val="003865"/>
              </a:buClr>
              <a:buFont typeface="Arial" panose="020B0604020202020204" pitchFamily="34" charset="0"/>
              <a:buChar char="•"/>
            </a:pPr>
            <a:r>
              <a:rPr lang="en-US" sz="1400" dirty="0"/>
              <a:t>Now What?</a:t>
            </a:r>
          </a:p>
          <a:p>
            <a:pPr marL="346075" lvl="2" indent="-136525">
              <a:spcAft>
                <a:spcPts val="300"/>
              </a:spcAft>
              <a:buClr>
                <a:srgbClr val="003865"/>
              </a:buClr>
            </a:pPr>
            <a:r>
              <a:rPr lang="en-US" sz="1400" dirty="0"/>
              <a:t>Prioritize based on:  </a:t>
            </a:r>
          </a:p>
          <a:p>
            <a:pPr marL="717550" lvl="4" indent="-285750">
              <a:spcAft>
                <a:spcPts val="300"/>
              </a:spcAft>
              <a:buClr>
                <a:srgbClr val="003865"/>
              </a:buClr>
              <a:buFont typeface="Courier New" panose="02070309020205020404" pitchFamily="49" charset="0"/>
              <a:buChar char="o"/>
            </a:pPr>
            <a:r>
              <a:rPr lang="en-US" sz="1400" dirty="0"/>
              <a:t>Effort and Cost</a:t>
            </a:r>
          </a:p>
          <a:p>
            <a:pPr marL="717550" lvl="4" indent="-285750">
              <a:spcAft>
                <a:spcPts val="300"/>
              </a:spcAft>
              <a:buClr>
                <a:srgbClr val="003865"/>
              </a:buClr>
              <a:buFont typeface="Courier New" panose="02070309020205020404" pitchFamily="49" charset="0"/>
              <a:buChar char="o"/>
            </a:pPr>
            <a:r>
              <a:rPr lang="en-US" sz="1400" dirty="0"/>
              <a:t>Volume impacted</a:t>
            </a:r>
          </a:p>
          <a:p>
            <a:pPr marL="717550" lvl="4" indent="-285750">
              <a:spcAft>
                <a:spcPts val="300"/>
              </a:spcAft>
              <a:buClr>
                <a:srgbClr val="003865"/>
              </a:buClr>
              <a:buFont typeface="Courier New" panose="02070309020205020404" pitchFamily="49" charset="0"/>
              <a:buChar char="o"/>
            </a:pPr>
            <a:r>
              <a:rPr lang="en-US" sz="1400" dirty="0"/>
              <a:t>Potential for impact near, mid and long term </a:t>
            </a:r>
          </a:p>
          <a:p>
            <a:pPr marL="717550" lvl="4" indent="-285750">
              <a:spcAft>
                <a:spcPts val="300"/>
              </a:spcAft>
              <a:buClr>
                <a:srgbClr val="003865"/>
              </a:buClr>
              <a:buFont typeface="Courier New" panose="02070309020205020404" pitchFamily="49" charset="0"/>
              <a:buChar char="o"/>
            </a:pPr>
            <a:r>
              <a:rPr lang="en-US" sz="1400" dirty="0"/>
              <a:t>Return – soft, hard, known, anticipated </a:t>
            </a:r>
          </a:p>
          <a:p>
            <a:pPr marL="346075" lvl="2" indent="-136525">
              <a:spcAft>
                <a:spcPts val="300"/>
              </a:spcAft>
              <a:buClr>
                <a:srgbClr val="003865"/>
              </a:buClr>
            </a:pPr>
            <a:r>
              <a:rPr lang="en-US" sz="1400" dirty="0"/>
              <a:t>Track and  report back, potentially create a more narrow presentation of metrics  on key initiatives</a:t>
            </a:r>
          </a:p>
          <a:p>
            <a:pPr>
              <a:spcAft>
                <a:spcPts val="300"/>
              </a:spcAft>
              <a:buClr>
                <a:srgbClr val="003865"/>
              </a:buClr>
            </a:pPr>
            <a:endParaRPr lang="en-US" sz="14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967" y="1152084"/>
            <a:ext cx="3331867" cy="4997801"/>
          </a:xfrm>
          <a:prstGeom prst="rect">
            <a:avLst/>
          </a:prstGeom>
        </p:spPr>
      </p:pic>
    </p:spTree>
    <p:extLst>
      <p:ext uri="{BB962C8B-B14F-4D97-AF65-F5344CB8AC3E}">
        <p14:creationId xmlns:p14="http://schemas.microsoft.com/office/powerpoint/2010/main" val="1487164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What if you have to rely on vendor reports? </a:t>
            </a:r>
          </a:p>
        </p:txBody>
      </p:sp>
      <p:sp>
        <p:nvSpPr>
          <p:cNvPr id="4" name="Content Placeholder 4">
            <a:extLst>
              <a:ext uri="{FF2B5EF4-FFF2-40B4-BE49-F238E27FC236}">
                <a16:creationId xmlns:a16="http://schemas.microsoft.com/office/drawing/2014/main" id="{AFF1D96E-0A1D-4A41-83A1-C1119C468B2F}"/>
              </a:ext>
            </a:extLst>
          </p:cNvPr>
          <p:cNvSpPr txBox="1">
            <a:spLocks/>
          </p:cNvSpPr>
          <p:nvPr/>
        </p:nvSpPr>
        <p:spPr>
          <a:xfrm>
            <a:off x="2965269" y="3363064"/>
            <a:ext cx="5492931" cy="2845231"/>
          </a:xfrm>
          <a:prstGeom prst="rect">
            <a:avLst/>
          </a:prstGeom>
        </p:spPr>
        <p:txBody>
          <a:bodyPr lIns="0" tIns="0" rIns="0" bIns="0"/>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1pPr>
            <a:lvl2pPr marL="171450" indent="-165100" algn="l" defTabSz="914400" rtl="0" eaLnBrk="1" latinLnBrk="0" hangingPunct="1">
              <a:lnSpc>
                <a:spcPct val="100000"/>
              </a:lnSpc>
              <a:spcBef>
                <a:spcPts val="0"/>
              </a:spcBef>
              <a:buFont typeface="Arial" panose="020B0604020202020204" pitchFamily="34" charset="0"/>
              <a:buChar char="•"/>
              <a:tabLst/>
              <a:defRPr sz="2000" kern="1200">
                <a:solidFill>
                  <a:schemeClr val="tx1"/>
                </a:solidFill>
                <a:latin typeface="+mn-lt"/>
                <a:ea typeface="+mn-ea"/>
                <a:cs typeface="+mn-cs"/>
              </a:defRPr>
            </a:lvl2pPr>
            <a:lvl3pPr marL="630238" indent="-171450" algn="l" defTabSz="914400" rtl="0" eaLnBrk="1" latinLnBrk="0" hangingPunct="1">
              <a:lnSpc>
                <a:spcPct val="100000"/>
              </a:lnSpc>
              <a:spcBef>
                <a:spcPts val="0"/>
              </a:spcBef>
              <a:buFont typeface="System Font Regular"/>
              <a:buChar char="-"/>
              <a:tabLst/>
              <a:defRPr sz="2000" kern="1200">
                <a:solidFill>
                  <a:schemeClr val="tx1"/>
                </a:solidFill>
                <a:latin typeface="+mn-lt"/>
                <a:ea typeface="+mn-ea"/>
                <a:cs typeface="+mn-cs"/>
              </a:defRPr>
            </a:lvl3pPr>
            <a:lvl4pPr marL="1090613" indent="-173038"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4pPr>
            <a:lvl5pPr marL="1543050" indent="-171450"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300"/>
              </a:spcAft>
              <a:buClr>
                <a:srgbClr val="003865"/>
              </a:buClr>
              <a:buFont typeface="Arial" panose="020B0604020202020204" pitchFamily="34" charset="0"/>
              <a:buChar char="•"/>
            </a:pPr>
            <a:r>
              <a:rPr lang="en-US" sz="1500" b="1" dirty="0"/>
              <a:t>Help your vendors serve you better </a:t>
            </a:r>
          </a:p>
          <a:p>
            <a:pPr marL="457200" lvl="1" indent="-285750">
              <a:spcAft>
                <a:spcPts val="300"/>
              </a:spcAft>
              <a:buClr>
                <a:srgbClr val="003865"/>
              </a:buClr>
              <a:buFont typeface="Courier New" panose="02070309020205020404" pitchFamily="49" charset="0"/>
              <a:buChar char="o"/>
            </a:pPr>
            <a:r>
              <a:rPr lang="en-US" sz="1500" dirty="0"/>
              <a:t>What are the top four or five key findings?</a:t>
            </a:r>
          </a:p>
          <a:p>
            <a:pPr marL="457200" lvl="1" indent="-285750">
              <a:spcAft>
                <a:spcPts val="300"/>
              </a:spcAft>
              <a:buClr>
                <a:srgbClr val="003865"/>
              </a:buClr>
              <a:buFont typeface="Courier New" panose="02070309020205020404" pitchFamily="49" charset="0"/>
              <a:buChar char="o"/>
            </a:pPr>
            <a:r>
              <a:rPr lang="en-US" sz="1500" dirty="0"/>
              <a:t>What is good information vs. what is actionable?</a:t>
            </a:r>
          </a:p>
          <a:p>
            <a:pPr marL="457200" lvl="1" indent="-285750">
              <a:spcAft>
                <a:spcPts val="300"/>
              </a:spcAft>
              <a:buClr>
                <a:srgbClr val="003865"/>
              </a:buClr>
              <a:buFont typeface="Courier New" panose="02070309020205020404" pitchFamily="49" charset="0"/>
              <a:buChar char="o"/>
            </a:pPr>
            <a:r>
              <a:rPr lang="en-US" sz="1500" dirty="0"/>
              <a:t>IF you had 20 </a:t>
            </a:r>
            <a:r>
              <a:rPr lang="en-US" sz="1500" dirty="0" err="1"/>
              <a:t>mins</a:t>
            </a:r>
            <a:r>
              <a:rPr lang="en-US" sz="1500" dirty="0"/>
              <a:t>, what would you share with our executive team? </a:t>
            </a:r>
          </a:p>
          <a:p>
            <a:pPr marL="457200" lvl="1" indent="-285750">
              <a:spcAft>
                <a:spcPts val="300"/>
              </a:spcAft>
              <a:buClr>
                <a:srgbClr val="003865"/>
              </a:buClr>
              <a:buFont typeface="Courier New" panose="02070309020205020404" pitchFamily="49" charset="0"/>
              <a:buChar char="o"/>
            </a:pPr>
            <a:r>
              <a:rPr lang="en-US" sz="1500" dirty="0"/>
              <a:t>Is our strategy or Program working?</a:t>
            </a:r>
          </a:p>
          <a:p>
            <a:pPr marL="915988" lvl="2" indent="-285750">
              <a:spcAft>
                <a:spcPts val="300"/>
              </a:spcAft>
              <a:buClr>
                <a:srgbClr val="003865"/>
              </a:buClr>
              <a:buFont typeface="Wingdings" panose="05000000000000000000" pitchFamily="2" charset="2"/>
              <a:buChar char="v"/>
            </a:pPr>
            <a:r>
              <a:rPr lang="en-US" sz="1500" dirty="0"/>
              <a:t>Define working in advance</a:t>
            </a:r>
          </a:p>
          <a:p>
            <a:pPr marL="915988" lvl="2" indent="-285750">
              <a:spcAft>
                <a:spcPts val="300"/>
              </a:spcAft>
              <a:buClr>
                <a:srgbClr val="003865"/>
              </a:buClr>
              <a:buFont typeface="Wingdings" panose="05000000000000000000" pitchFamily="2" charset="2"/>
              <a:buChar char="v"/>
            </a:pPr>
            <a:r>
              <a:rPr lang="en-US" sz="1500" dirty="0"/>
              <a:t>If yes, what data point(s) show that</a:t>
            </a:r>
          </a:p>
          <a:p>
            <a:pPr marL="915988" lvl="2" indent="-285750">
              <a:spcAft>
                <a:spcPts val="300"/>
              </a:spcAft>
              <a:buClr>
                <a:srgbClr val="003865"/>
              </a:buClr>
              <a:buFont typeface="Wingdings" panose="05000000000000000000" pitchFamily="2" charset="2"/>
              <a:buChar char="v"/>
            </a:pPr>
            <a:r>
              <a:rPr lang="en-US" sz="1500" dirty="0"/>
              <a:t>If no, what data point(s) show that and what do you recommend </a:t>
            </a:r>
          </a:p>
          <a:p>
            <a:pPr marL="915988" lvl="2" indent="-285750">
              <a:spcAft>
                <a:spcPts val="300"/>
              </a:spcAft>
              <a:buClr>
                <a:srgbClr val="003865"/>
              </a:buClr>
              <a:buFont typeface="Wingdings" panose="05000000000000000000" pitchFamily="2" charset="2"/>
              <a:buChar char="v"/>
            </a:pPr>
            <a:r>
              <a:rPr lang="en-US" sz="1500" dirty="0"/>
              <a:t>If yes and no, see bullet points above </a:t>
            </a:r>
          </a:p>
          <a:p>
            <a:pPr marL="285750" indent="-285750">
              <a:spcAft>
                <a:spcPts val="300"/>
              </a:spcAft>
              <a:buClr>
                <a:srgbClr val="003865"/>
              </a:buClr>
              <a:buFont typeface="Arial" panose="020B0604020202020204" pitchFamily="34" charset="0"/>
              <a:buChar char="•"/>
            </a:pPr>
            <a:endParaRPr lang="en-US" sz="1500" dirty="0"/>
          </a:p>
          <a:p>
            <a:pPr marL="915988" lvl="2" indent="-285750">
              <a:spcAft>
                <a:spcPts val="300"/>
              </a:spcAft>
              <a:buClr>
                <a:srgbClr val="003865"/>
              </a:buClr>
              <a:buFont typeface="Courier New" panose="02070309020205020404" pitchFamily="49" charset="0"/>
              <a:buChar char="o"/>
            </a:pPr>
            <a:endParaRPr lang="en-US" sz="1400" dirty="0"/>
          </a:p>
          <a:p>
            <a:pPr>
              <a:spcAft>
                <a:spcPts val="300"/>
              </a:spcAft>
              <a:buClr>
                <a:srgbClr val="003865"/>
              </a:buClr>
            </a:pPr>
            <a:endParaRPr lang="en-US" sz="1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2027" y="1072881"/>
            <a:ext cx="3058252" cy="1948201"/>
          </a:xfrm>
          <a:prstGeom prst="rect">
            <a:avLst/>
          </a:prstGeom>
        </p:spPr>
      </p:pic>
      <p:sp>
        <p:nvSpPr>
          <p:cNvPr id="6" name="Content Placeholder 4">
            <a:extLst>
              <a:ext uri="{FF2B5EF4-FFF2-40B4-BE49-F238E27FC236}">
                <a16:creationId xmlns:a16="http://schemas.microsoft.com/office/drawing/2014/main" id="{AFF1D96E-0A1D-4A41-83A1-C1119C468B2F}"/>
              </a:ext>
            </a:extLst>
          </p:cNvPr>
          <p:cNvSpPr txBox="1">
            <a:spLocks/>
          </p:cNvSpPr>
          <p:nvPr/>
        </p:nvSpPr>
        <p:spPr>
          <a:xfrm>
            <a:off x="685799" y="1344480"/>
            <a:ext cx="5565757" cy="1961418"/>
          </a:xfrm>
          <a:prstGeom prst="rect">
            <a:avLst/>
          </a:prstGeom>
        </p:spPr>
        <p:txBody>
          <a:bodyPr lIns="0" tIns="0" rIns="0" bIns="0"/>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1pPr>
            <a:lvl2pPr marL="171450" indent="-165100" algn="l" defTabSz="914400" rtl="0" eaLnBrk="1" latinLnBrk="0" hangingPunct="1">
              <a:lnSpc>
                <a:spcPct val="100000"/>
              </a:lnSpc>
              <a:spcBef>
                <a:spcPts val="0"/>
              </a:spcBef>
              <a:buFont typeface="Arial" panose="020B0604020202020204" pitchFamily="34" charset="0"/>
              <a:buChar char="•"/>
              <a:tabLst/>
              <a:defRPr sz="2000" kern="1200">
                <a:solidFill>
                  <a:schemeClr val="tx1"/>
                </a:solidFill>
                <a:latin typeface="+mn-lt"/>
                <a:ea typeface="+mn-ea"/>
                <a:cs typeface="+mn-cs"/>
              </a:defRPr>
            </a:lvl2pPr>
            <a:lvl3pPr marL="630238" indent="-171450" algn="l" defTabSz="914400" rtl="0" eaLnBrk="1" latinLnBrk="0" hangingPunct="1">
              <a:lnSpc>
                <a:spcPct val="100000"/>
              </a:lnSpc>
              <a:spcBef>
                <a:spcPts val="0"/>
              </a:spcBef>
              <a:buFont typeface="System Font Regular"/>
              <a:buChar char="-"/>
              <a:tabLst/>
              <a:defRPr sz="2000" kern="1200">
                <a:solidFill>
                  <a:schemeClr val="tx1"/>
                </a:solidFill>
                <a:latin typeface="+mn-lt"/>
                <a:ea typeface="+mn-ea"/>
                <a:cs typeface="+mn-cs"/>
              </a:defRPr>
            </a:lvl3pPr>
            <a:lvl4pPr marL="1090613" indent="-173038"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4pPr>
            <a:lvl5pPr marL="1543050" indent="-171450"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51" indent="-137151">
              <a:spcAft>
                <a:spcPts val="300"/>
              </a:spcAft>
              <a:buClr>
                <a:srgbClr val="003865"/>
              </a:buClr>
              <a:buFont typeface="Arial" panose="020B0604020202020204" pitchFamily="34" charset="0"/>
              <a:buChar char="•"/>
            </a:pPr>
            <a:r>
              <a:rPr lang="en-US" sz="1500" b="1" dirty="0"/>
              <a:t>Vendors want to keep your business</a:t>
            </a:r>
          </a:p>
          <a:p>
            <a:pPr marL="137151" indent="-137151">
              <a:spcAft>
                <a:spcPts val="300"/>
              </a:spcAft>
              <a:buClr>
                <a:srgbClr val="003865"/>
              </a:buClr>
              <a:buFont typeface="Arial" panose="020B0604020202020204" pitchFamily="34" charset="0"/>
              <a:buChar char="•"/>
            </a:pPr>
            <a:r>
              <a:rPr lang="en-US" sz="1500" dirty="0"/>
              <a:t>Standard Deliverables</a:t>
            </a:r>
          </a:p>
          <a:p>
            <a:pPr marL="457200" lvl="1" indent="-285750">
              <a:spcAft>
                <a:spcPts val="300"/>
              </a:spcAft>
              <a:buClr>
                <a:srgbClr val="003865"/>
              </a:buClr>
              <a:buFont typeface="Courier New" panose="02070309020205020404" pitchFamily="49" charset="0"/>
              <a:buChar char="o"/>
            </a:pPr>
            <a:r>
              <a:rPr lang="en-US" sz="1500" dirty="0"/>
              <a:t>Automated for vendors</a:t>
            </a:r>
          </a:p>
          <a:p>
            <a:pPr marL="457200" lvl="1" indent="-285750">
              <a:spcAft>
                <a:spcPts val="300"/>
              </a:spcAft>
              <a:buClr>
                <a:srgbClr val="003865"/>
              </a:buClr>
              <a:buFont typeface="Courier New" panose="02070309020205020404" pitchFamily="49" charset="0"/>
              <a:buChar char="o"/>
            </a:pPr>
            <a:r>
              <a:rPr lang="en-US" sz="1500" dirty="0"/>
              <a:t>What they are familiar with</a:t>
            </a:r>
          </a:p>
          <a:p>
            <a:pPr marL="457200" lvl="1" indent="-285750">
              <a:spcAft>
                <a:spcPts val="300"/>
              </a:spcAft>
              <a:buClr>
                <a:srgbClr val="003865"/>
              </a:buClr>
              <a:buFont typeface="Courier New" panose="02070309020205020404" pitchFamily="49" charset="0"/>
              <a:buChar char="o"/>
            </a:pPr>
            <a:r>
              <a:rPr lang="en-US" sz="1500" dirty="0"/>
              <a:t>Required to deliver </a:t>
            </a:r>
          </a:p>
          <a:p>
            <a:pPr marL="285750" indent="-285750">
              <a:spcAft>
                <a:spcPts val="300"/>
              </a:spcAft>
              <a:buClr>
                <a:srgbClr val="003865"/>
              </a:buClr>
              <a:buFont typeface="Arial" panose="020B0604020202020204" pitchFamily="34" charset="0"/>
              <a:buChar char="•"/>
            </a:pPr>
            <a:r>
              <a:rPr lang="en-US" sz="1500" b="1" dirty="0"/>
              <a:t>BUT – the meeting to review them is YOUR meeting</a:t>
            </a:r>
          </a:p>
        </p:txBody>
      </p:sp>
    </p:spTree>
    <p:extLst>
      <p:ext uri="{BB962C8B-B14F-4D97-AF65-F5344CB8AC3E}">
        <p14:creationId xmlns:p14="http://schemas.microsoft.com/office/powerpoint/2010/main" val="166498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A430D0A-2376-D444-A509-B3CA2A01947D}"/>
              </a:ext>
            </a:extLst>
          </p:cNvPr>
          <p:cNvSpPr/>
          <p:nvPr/>
        </p:nvSpPr>
        <p:spPr>
          <a:xfrm>
            <a:off x="0" y="857250"/>
            <a:ext cx="6775704" cy="5143500"/>
          </a:xfrm>
          <a:prstGeom prst="rect">
            <a:avLst/>
          </a:prstGeom>
          <a:gradFill>
            <a:gsLst>
              <a:gs pos="28000">
                <a:schemeClr val="bg1"/>
              </a:gs>
              <a:gs pos="99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Picture 7">
            <a:extLst>
              <a:ext uri="{FF2B5EF4-FFF2-40B4-BE49-F238E27FC236}">
                <a16:creationId xmlns:a16="http://schemas.microsoft.com/office/drawing/2014/main" id="{D09707A7-48A7-4942-BC0C-097AC23949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1" y="5600701"/>
            <a:ext cx="655235" cy="8781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930189"/>
          </a:xfrm>
          <a:prstGeom prst="rect">
            <a:avLst/>
          </a:prstGeom>
        </p:spPr>
      </p:pic>
      <p:sp>
        <p:nvSpPr>
          <p:cNvPr id="9" name="Content Placeholder 3">
            <a:extLst>
              <a:ext uri="{FF2B5EF4-FFF2-40B4-BE49-F238E27FC236}">
                <a16:creationId xmlns:a16="http://schemas.microsoft.com/office/drawing/2014/main" id="{AE7B84DB-B308-1446-A2C8-496CB2BE0341}"/>
              </a:ext>
            </a:extLst>
          </p:cNvPr>
          <p:cNvSpPr txBox="1">
            <a:spLocks/>
          </p:cNvSpPr>
          <p:nvPr/>
        </p:nvSpPr>
        <p:spPr>
          <a:xfrm>
            <a:off x="685800" y="857250"/>
            <a:ext cx="8133748" cy="743083"/>
          </a:xfrm>
          <a:prstGeom prst="rect">
            <a:avLst/>
          </a:prstGeom>
        </p:spPr>
        <p:txBody>
          <a:bodyPr vert="horz" lIns="0" tIns="0" rIns="0" bIns="0" rtlCol="0" anchor="b">
            <a:noAutofit/>
          </a:bodyPr>
          <a:lstStyle>
            <a:lvl1pPr marL="0" indent="0" algn="l" defTabSz="914400" rtl="0" eaLnBrk="1" latinLnBrk="0" hangingPunct="1">
              <a:lnSpc>
                <a:spcPct val="100000"/>
              </a:lnSpc>
              <a:spcBef>
                <a:spcPts val="1400"/>
              </a:spcBef>
              <a:spcAft>
                <a:spcPts val="0"/>
              </a:spcAft>
              <a:buFont typeface="Arial" panose="020B0604020202020204" pitchFamily="34" charset="0"/>
              <a:buNone/>
              <a:defRPr sz="2000" kern="1200">
                <a:solidFill>
                  <a:schemeClr val="tx1"/>
                </a:solidFill>
                <a:latin typeface="+mn-lt"/>
                <a:ea typeface="+mn-ea"/>
                <a:cs typeface="+mn-cs"/>
              </a:defRPr>
            </a:lvl1pPr>
            <a:lvl2pPr marL="279376" indent="-279376" algn="l" defTabSz="914400" rtl="0" eaLnBrk="1" latinLnBrk="0" hangingPunct="1">
              <a:lnSpc>
                <a:spcPct val="100000"/>
              </a:lnSpc>
              <a:spcBef>
                <a:spcPts val="500"/>
              </a:spcBef>
              <a:spcAft>
                <a:spcPts val="0"/>
              </a:spcAft>
              <a:buSzPct val="100000"/>
              <a:buFont typeface="Arial" panose="020B0604020202020204" pitchFamily="34" charset="0"/>
              <a:buChar char="•"/>
              <a:defRPr sz="2000" kern="1200">
                <a:solidFill>
                  <a:schemeClr val="tx1"/>
                </a:solidFill>
                <a:latin typeface="+mn-lt"/>
                <a:ea typeface="+mn-ea"/>
                <a:cs typeface="+mn-cs"/>
              </a:defRPr>
            </a:lvl2pPr>
            <a:lvl3pPr marL="534941" indent="-233343"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3pPr>
            <a:lvl4pPr marL="715901" indent="-180959" algn="l" defTabSz="914400" rtl="0" eaLnBrk="1" latinLnBrk="0" hangingPunct="1">
              <a:lnSpc>
                <a:spcPct val="100000"/>
              </a:lnSpc>
              <a:spcBef>
                <a:spcPts val="500"/>
              </a:spcBef>
              <a:spcAft>
                <a:spcPts val="0"/>
              </a:spcAft>
              <a:buFont typeface="Arial" charset="0"/>
              <a:buChar char="•"/>
              <a:defRPr sz="1600" kern="1200">
                <a:solidFill>
                  <a:schemeClr val="tx1"/>
                </a:solidFill>
                <a:latin typeface="+mn-lt"/>
                <a:ea typeface="+mn-ea"/>
                <a:cs typeface="+mn-cs"/>
              </a:defRPr>
            </a:lvl4pPr>
            <a:lvl5pPr marL="896859" indent="-180959" algn="l" defTabSz="914400" rtl="0" eaLnBrk="1" latinLnBrk="0" hangingPunct="1">
              <a:lnSpc>
                <a:spcPct val="100000"/>
              </a:lnSpc>
              <a:spcBef>
                <a:spcPts val="500"/>
              </a:spcBef>
              <a:spcAft>
                <a:spcPts val="0"/>
              </a:spcAft>
              <a:buFont typeface="Lucida Grande"/>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5400"/>
              </a:lnSpc>
            </a:pPr>
            <a:r>
              <a:rPr lang="en-US" sz="4190" b="1" dirty="0">
                <a:solidFill>
                  <a:schemeClr val="bg1"/>
                </a:solidFill>
                <a:latin typeface="+mj-lt"/>
                <a:cs typeface="Arial" panose="020B0604020202020204" pitchFamily="34" charset="0"/>
              </a:rPr>
              <a:t>Let’s See Some Examples </a:t>
            </a:r>
          </a:p>
        </p:txBody>
      </p:sp>
    </p:spTree>
    <p:extLst>
      <p:ext uri="{BB962C8B-B14F-4D97-AF65-F5344CB8AC3E}">
        <p14:creationId xmlns:p14="http://schemas.microsoft.com/office/powerpoint/2010/main" val="1723291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0868B1-9518-1647-998E-796B0B27380A}"/>
              </a:ext>
            </a:extLst>
          </p:cNvPr>
          <p:cNvSpPr>
            <a:spLocks noGrp="1"/>
          </p:cNvSpPr>
          <p:nvPr>
            <p:ph type="title"/>
          </p:nvPr>
        </p:nvSpPr>
        <p:spPr/>
        <p:txBody>
          <a:bodyPr>
            <a:normAutofit/>
          </a:bodyPr>
          <a:lstStyle/>
          <a:p>
            <a:r>
              <a:rPr lang="en-US" sz="2400" dirty="0">
                <a:cs typeface="Arial" panose="020B0604020202020204" pitchFamily="34" charset="0"/>
              </a:rPr>
              <a:t>How are we performing to budget?</a:t>
            </a:r>
            <a:endParaRPr lang="en-US" sz="2400" dirty="0">
              <a:solidFill>
                <a:schemeClr val="tx2"/>
              </a:solidFill>
              <a:cs typeface="Arial" panose="020B0604020202020204" pitchFamily="34" charset="0"/>
            </a:endParaRPr>
          </a:p>
        </p:txBody>
      </p:sp>
      <p:pic>
        <p:nvPicPr>
          <p:cNvPr id="4" name="Content Placeholder 6"/>
          <p:cNvPicPr>
            <a:picLocks noChangeAspect="1"/>
          </p:cNvPicPr>
          <p:nvPr/>
        </p:nvPicPr>
        <p:blipFill>
          <a:blip r:embed="rId2"/>
          <a:stretch>
            <a:fillRect/>
          </a:stretch>
        </p:blipFill>
        <p:spPr>
          <a:xfrm>
            <a:off x="797179" y="1147156"/>
            <a:ext cx="7838670" cy="4725008"/>
          </a:xfrm>
          <a:prstGeom prst="rect">
            <a:avLst/>
          </a:prstGeom>
        </p:spPr>
      </p:pic>
    </p:spTree>
    <p:extLst>
      <p:ext uri="{BB962C8B-B14F-4D97-AF65-F5344CB8AC3E}">
        <p14:creationId xmlns:p14="http://schemas.microsoft.com/office/powerpoint/2010/main" val="1416796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0868B1-9518-1647-998E-796B0B27380A}"/>
              </a:ext>
            </a:extLst>
          </p:cNvPr>
          <p:cNvSpPr>
            <a:spLocks noGrp="1"/>
          </p:cNvSpPr>
          <p:nvPr>
            <p:ph type="title"/>
          </p:nvPr>
        </p:nvSpPr>
        <p:spPr/>
        <p:txBody>
          <a:bodyPr>
            <a:normAutofit/>
          </a:bodyPr>
          <a:lstStyle/>
          <a:p>
            <a:r>
              <a:rPr lang="en-US" sz="2400" dirty="0">
                <a:cs typeface="Arial" panose="020B0604020202020204" pitchFamily="34" charset="0"/>
              </a:rPr>
              <a:t>What’s driving trend? </a:t>
            </a:r>
            <a:endParaRPr lang="en-US" sz="2400" dirty="0">
              <a:solidFill>
                <a:schemeClr val="tx2"/>
              </a:solidFill>
              <a:cs typeface="Arial" panose="020B0604020202020204"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1368660"/>
            <a:ext cx="7842182" cy="472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5075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cs typeface="Arial" panose="020B0604020202020204" pitchFamily="34" charset="0"/>
              </a:rPr>
              <a:t>What are the population health areas of opportunity? </a:t>
            </a:r>
          </a:p>
        </p:txBody>
      </p:sp>
      <p:graphicFrame>
        <p:nvGraphicFramePr>
          <p:cNvPr id="7" name="Table 6"/>
          <p:cNvGraphicFramePr>
            <a:graphicFrameLocks noGrp="1"/>
          </p:cNvGraphicFramePr>
          <p:nvPr/>
        </p:nvGraphicFramePr>
        <p:xfrm>
          <a:off x="706072" y="1524000"/>
          <a:ext cx="7752127" cy="4145280"/>
        </p:xfrm>
        <a:graphic>
          <a:graphicData uri="http://schemas.openxmlformats.org/drawingml/2006/table">
            <a:tbl>
              <a:tblPr/>
              <a:tblGrid>
                <a:gridCol w="2149856">
                  <a:extLst>
                    <a:ext uri="{9D8B030D-6E8A-4147-A177-3AD203B41FA5}">
                      <a16:colId xmlns:a16="http://schemas.microsoft.com/office/drawing/2014/main" val="20000"/>
                    </a:ext>
                  </a:extLst>
                </a:gridCol>
                <a:gridCol w="1582479">
                  <a:extLst>
                    <a:ext uri="{9D8B030D-6E8A-4147-A177-3AD203B41FA5}">
                      <a16:colId xmlns:a16="http://schemas.microsoft.com/office/drawing/2014/main" val="20001"/>
                    </a:ext>
                  </a:extLst>
                </a:gridCol>
                <a:gridCol w="2016432">
                  <a:extLst>
                    <a:ext uri="{9D8B030D-6E8A-4147-A177-3AD203B41FA5}">
                      <a16:colId xmlns:a16="http://schemas.microsoft.com/office/drawing/2014/main" val="20002"/>
                    </a:ext>
                  </a:extLst>
                </a:gridCol>
                <a:gridCol w="2003360">
                  <a:extLst>
                    <a:ext uri="{9D8B030D-6E8A-4147-A177-3AD203B41FA5}">
                      <a16:colId xmlns:a16="http://schemas.microsoft.com/office/drawing/2014/main" val="20003"/>
                    </a:ext>
                  </a:extLst>
                </a:gridCol>
              </a:tblGrid>
              <a:tr h="610832">
                <a:tc>
                  <a:txBody>
                    <a:bodyPr/>
                    <a:lstStyle/>
                    <a:p>
                      <a:pPr algn="l" fontAlgn="ctr"/>
                      <a:r>
                        <a:rPr lang="en-US" sz="1400" b="1" i="0" u="none" strike="noStrike" dirty="0">
                          <a:solidFill>
                            <a:srgbClr val="FFFFFF"/>
                          </a:solidFill>
                          <a:effectLst/>
                          <a:latin typeface="+mn-lt"/>
                        </a:rPr>
                        <a:t> </a:t>
                      </a: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fontAlgn="ctr"/>
                      <a:r>
                        <a:rPr lang="en-US" sz="1400" b="1" i="0" u="none" strike="noStrike" dirty="0">
                          <a:solidFill>
                            <a:srgbClr val="FFFFFF"/>
                          </a:solidFill>
                          <a:effectLst/>
                          <a:latin typeface="+mn-lt"/>
                        </a:rPr>
                        <a:t>Low to Moderate</a:t>
                      </a:r>
                      <a:br>
                        <a:rPr lang="en-US" sz="1400" b="1" i="0" u="none" strike="noStrike" dirty="0">
                          <a:solidFill>
                            <a:srgbClr val="FFFFFF"/>
                          </a:solidFill>
                          <a:effectLst/>
                          <a:latin typeface="+mn-lt"/>
                        </a:rPr>
                      </a:br>
                      <a:r>
                        <a:rPr lang="en-US" sz="1400" b="1" i="0" u="none" strike="noStrike" dirty="0">
                          <a:solidFill>
                            <a:srgbClr val="FFFFFF"/>
                          </a:solidFill>
                          <a:effectLst/>
                          <a:latin typeface="+mn-lt"/>
                        </a:rPr>
                        <a:t>Illness Burden</a:t>
                      </a: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chemeClr val="accent2"/>
                    </a:solidFill>
                  </a:tcPr>
                </a:tc>
                <a:tc>
                  <a:txBody>
                    <a:bodyPr/>
                    <a:lstStyle/>
                    <a:p>
                      <a:pPr algn="ctr" fontAlgn="ctr"/>
                      <a:r>
                        <a:rPr lang="en-US" sz="1400" b="1" i="0" u="none" strike="noStrike" dirty="0">
                          <a:solidFill>
                            <a:srgbClr val="FFFFFF"/>
                          </a:solidFill>
                          <a:effectLst/>
                          <a:latin typeface="+mn-lt"/>
                        </a:rPr>
                        <a:t>Moderate to High</a:t>
                      </a:r>
                      <a:br>
                        <a:rPr lang="en-US" sz="1400" b="1" i="0" u="none" strike="noStrike" dirty="0">
                          <a:solidFill>
                            <a:srgbClr val="FFFFFF"/>
                          </a:solidFill>
                          <a:effectLst/>
                          <a:latin typeface="+mn-lt"/>
                        </a:rPr>
                      </a:br>
                      <a:r>
                        <a:rPr lang="en-US" sz="1400" b="1" i="0" u="none" strike="noStrike" dirty="0">
                          <a:solidFill>
                            <a:srgbClr val="FFFFFF"/>
                          </a:solidFill>
                          <a:effectLst/>
                          <a:latin typeface="+mn-lt"/>
                        </a:rPr>
                        <a:t>Illness Burden</a:t>
                      </a: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chemeClr val="accent3"/>
                    </a:solidFill>
                  </a:tcPr>
                </a:tc>
                <a:tc>
                  <a:txBody>
                    <a:bodyPr/>
                    <a:lstStyle/>
                    <a:p>
                      <a:pPr algn="ctr" fontAlgn="ctr"/>
                      <a:r>
                        <a:rPr lang="en-US" sz="1400" b="1" i="0" u="none" strike="noStrike" dirty="0">
                          <a:solidFill>
                            <a:srgbClr val="FFFFFF"/>
                          </a:solidFill>
                          <a:effectLst/>
                          <a:latin typeface="+mn-lt"/>
                        </a:rPr>
                        <a:t>High to Catastrophic</a:t>
                      </a:r>
                      <a:br>
                        <a:rPr lang="en-US" sz="1400" b="1" i="0" u="none" strike="noStrike" dirty="0">
                          <a:solidFill>
                            <a:srgbClr val="FFFFFF"/>
                          </a:solidFill>
                          <a:effectLst/>
                          <a:latin typeface="+mn-lt"/>
                        </a:rPr>
                      </a:br>
                      <a:r>
                        <a:rPr lang="en-US" sz="1400" b="1" i="0" u="none" strike="noStrike" dirty="0">
                          <a:solidFill>
                            <a:srgbClr val="FFFFFF"/>
                          </a:solidFill>
                          <a:effectLst/>
                          <a:latin typeface="+mn-lt"/>
                        </a:rPr>
                        <a:t>Illness Burden</a:t>
                      </a: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chemeClr val="accent6"/>
                    </a:solidFill>
                  </a:tcPr>
                </a:tc>
                <a:extLst>
                  <a:ext uri="{0D108BD9-81ED-4DB2-BD59-A6C34878D82A}">
                    <a16:rowId xmlns:a16="http://schemas.microsoft.com/office/drawing/2014/main" val="10000"/>
                  </a:ext>
                </a:extLst>
              </a:tr>
              <a:tr h="218978">
                <a:tc>
                  <a:txBody>
                    <a:bodyPr/>
                    <a:lstStyle/>
                    <a:p>
                      <a:pPr algn="l" fontAlgn="ctr"/>
                      <a:r>
                        <a:rPr lang="en-US" sz="1400" b="0" i="0" u="none" strike="noStrike" dirty="0">
                          <a:solidFill>
                            <a:srgbClr val="FFFFFF"/>
                          </a:solidFill>
                          <a:effectLst/>
                          <a:latin typeface="+mn-lt"/>
                        </a:rPr>
                        <a:t>Members</a:t>
                      </a:r>
                    </a:p>
                  </a:txBody>
                  <a:tcPr marL="103639"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1"/>
                    </a:solidFill>
                  </a:tcPr>
                </a:tc>
                <a:tc>
                  <a:txBody>
                    <a:bodyPr/>
                    <a:lstStyle/>
                    <a:p>
                      <a:pPr algn="ctr" fontAlgn="ctr"/>
                      <a:r>
                        <a:rPr lang="en-US" sz="1400" b="0" i="0" u="none" strike="noStrike" dirty="0">
                          <a:solidFill>
                            <a:srgbClr val="000000"/>
                          </a:solidFill>
                          <a:effectLst/>
                          <a:latin typeface="+mn-lt"/>
                        </a:rPr>
                        <a:t>15,637</a:t>
                      </a: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2">
                        <a:alpha val="25098"/>
                      </a:schemeClr>
                    </a:solidFill>
                  </a:tcPr>
                </a:tc>
                <a:tc>
                  <a:txBody>
                    <a:bodyPr/>
                    <a:lstStyle/>
                    <a:p>
                      <a:pPr algn="ctr" fontAlgn="ctr"/>
                      <a:r>
                        <a:rPr lang="en-US" sz="1400" b="0" i="0" u="none" strike="noStrike" dirty="0">
                          <a:solidFill>
                            <a:srgbClr val="000000"/>
                          </a:solidFill>
                          <a:effectLst/>
                          <a:latin typeface="+mn-lt"/>
                        </a:rPr>
                        <a:t>9,968</a:t>
                      </a: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3">
                        <a:alpha val="25098"/>
                      </a:schemeClr>
                    </a:solidFill>
                  </a:tcPr>
                </a:tc>
                <a:tc>
                  <a:txBody>
                    <a:bodyPr/>
                    <a:lstStyle/>
                    <a:p>
                      <a:pPr algn="ctr" fontAlgn="ctr"/>
                      <a:r>
                        <a:rPr lang="en-US" sz="1400" b="0" i="0" u="none" strike="noStrike" dirty="0">
                          <a:solidFill>
                            <a:srgbClr val="000000"/>
                          </a:solidFill>
                          <a:effectLst/>
                          <a:latin typeface="+mn-lt"/>
                        </a:rPr>
                        <a:t>1,650</a:t>
                      </a: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6">
                        <a:alpha val="25098"/>
                      </a:schemeClr>
                    </a:solidFill>
                  </a:tcPr>
                </a:tc>
                <a:extLst>
                  <a:ext uri="{0D108BD9-81ED-4DB2-BD59-A6C34878D82A}">
                    <a16:rowId xmlns:a16="http://schemas.microsoft.com/office/drawing/2014/main" val="10001"/>
                  </a:ext>
                </a:extLst>
              </a:tr>
              <a:tr h="218978">
                <a:tc>
                  <a:txBody>
                    <a:bodyPr/>
                    <a:lstStyle/>
                    <a:p>
                      <a:pPr algn="l" fontAlgn="ctr"/>
                      <a:r>
                        <a:rPr lang="en-US" sz="1400" b="0" i="0" u="none" strike="noStrike" dirty="0">
                          <a:solidFill>
                            <a:srgbClr val="FFFFFF"/>
                          </a:solidFill>
                          <a:effectLst/>
                          <a:latin typeface="+mn-lt"/>
                        </a:rPr>
                        <a:t>PMPY for Top Episodes</a:t>
                      </a:r>
                    </a:p>
                  </a:txBody>
                  <a:tcPr marL="103639"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1"/>
                    </a:solidFill>
                  </a:tcPr>
                </a:tc>
                <a:tc>
                  <a:txBody>
                    <a:bodyPr/>
                    <a:lstStyle/>
                    <a:p>
                      <a:pPr algn="ctr" fontAlgn="ctr"/>
                      <a:r>
                        <a:rPr lang="en-US" sz="1400" b="0" i="0" u="none" strike="noStrike" dirty="0">
                          <a:solidFill>
                            <a:srgbClr val="000000"/>
                          </a:solidFill>
                          <a:effectLst/>
                          <a:latin typeface="+mn-lt"/>
                        </a:rPr>
                        <a:t>$233</a:t>
                      </a: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2">
                        <a:alpha val="25098"/>
                      </a:schemeClr>
                    </a:solidFill>
                  </a:tcPr>
                </a:tc>
                <a:tc>
                  <a:txBody>
                    <a:bodyPr/>
                    <a:lstStyle/>
                    <a:p>
                      <a:pPr algn="ctr" fontAlgn="ctr"/>
                      <a:r>
                        <a:rPr lang="en-US" sz="1400" b="0" i="0" u="none" strike="noStrike" dirty="0">
                          <a:solidFill>
                            <a:srgbClr val="000000"/>
                          </a:solidFill>
                          <a:effectLst/>
                          <a:latin typeface="+mn-lt"/>
                        </a:rPr>
                        <a:t>$1,180</a:t>
                      </a: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3">
                        <a:alpha val="25098"/>
                      </a:schemeClr>
                    </a:solidFill>
                  </a:tcPr>
                </a:tc>
                <a:tc>
                  <a:txBody>
                    <a:bodyPr/>
                    <a:lstStyle/>
                    <a:p>
                      <a:pPr algn="ctr" fontAlgn="ctr"/>
                      <a:r>
                        <a:rPr lang="en-US" sz="1400" b="0" i="0" u="none" strike="noStrike" dirty="0">
                          <a:solidFill>
                            <a:srgbClr val="000000"/>
                          </a:solidFill>
                          <a:effectLst/>
                          <a:latin typeface="+mn-lt"/>
                        </a:rPr>
                        <a:t>$9,706</a:t>
                      </a: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6">
                        <a:alpha val="25098"/>
                      </a:schemeClr>
                    </a:solidFill>
                  </a:tcPr>
                </a:tc>
                <a:extLst>
                  <a:ext uri="{0D108BD9-81ED-4DB2-BD59-A6C34878D82A}">
                    <a16:rowId xmlns:a16="http://schemas.microsoft.com/office/drawing/2014/main" val="10002"/>
                  </a:ext>
                </a:extLst>
              </a:tr>
              <a:tr h="218978">
                <a:tc>
                  <a:txBody>
                    <a:bodyPr/>
                    <a:lstStyle/>
                    <a:p>
                      <a:pPr algn="l" fontAlgn="ctr"/>
                      <a:r>
                        <a:rPr lang="en-US" sz="1400" b="0" i="0" u="none" strike="noStrike" dirty="0">
                          <a:solidFill>
                            <a:srgbClr val="FFFFFF"/>
                          </a:solidFill>
                          <a:effectLst/>
                          <a:latin typeface="+mn-lt"/>
                        </a:rPr>
                        <a:t>Average Illness Burden</a:t>
                      </a:r>
                    </a:p>
                  </a:txBody>
                  <a:tcPr marL="103639"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1"/>
                    </a:solidFill>
                  </a:tcPr>
                </a:tc>
                <a:tc>
                  <a:txBody>
                    <a:bodyPr/>
                    <a:lstStyle/>
                    <a:p>
                      <a:pPr algn="ctr" fontAlgn="ctr"/>
                      <a:r>
                        <a:rPr lang="en-US" sz="1400" b="0" i="0" u="none" strike="noStrike" dirty="0">
                          <a:solidFill>
                            <a:srgbClr val="000000"/>
                          </a:solidFill>
                          <a:effectLst/>
                          <a:latin typeface="+mn-lt"/>
                        </a:rPr>
                        <a:t>20</a:t>
                      </a: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2">
                        <a:alpha val="25098"/>
                      </a:schemeClr>
                    </a:solidFill>
                  </a:tcPr>
                </a:tc>
                <a:tc>
                  <a:txBody>
                    <a:bodyPr/>
                    <a:lstStyle/>
                    <a:p>
                      <a:pPr algn="ctr" fontAlgn="ctr"/>
                      <a:r>
                        <a:rPr lang="en-US" sz="1400" b="0" i="0" u="none" strike="noStrike" dirty="0">
                          <a:solidFill>
                            <a:srgbClr val="000000"/>
                          </a:solidFill>
                          <a:effectLst/>
                          <a:latin typeface="+mn-lt"/>
                        </a:rPr>
                        <a:t>164</a:t>
                      </a: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3">
                        <a:alpha val="25098"/>
                      </a:schemeClr>
                    </a:solidFill>
                  </a:tcPr>
                </a:tc>
                <a:tc>
                  <a:txBody>
                    <a:bodyPr/>
                    <a:lstStyle/>
                    <a:p>
                      <a:pPr algn="ctr" fontAlgn="ctr"/>
                      <a:r>
                        <a:rPr lang="en-US" sz="1400" b="0" i="0" u="none" strike="noStrike" dirty="0">
                          <a:solidFill>
                            <a:srgbClr val="000000"/>
                          </a:solidFill>
                          <a:effectLst/>
                          <a:latin typeface="+mn-lt"/>
                        </a:rPr>
                        <a:t>1,029</a:t>
                      </a: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6">
                        <a:alpha val="25098"/>
                      </a:schemeClr>
                    </a:solidFill>
                  </a:tcPr>
                </a:tc>
                <a:extLst>
                  <a:ext uri="{0D108BD9-81ED-4DB2-BD59-A6C34878D82A}">
                    <a16:rowId xmlns:a16="http://schemas.microsoft.com/office/drawing/2014/main" val="10003"/>
                  </a:ext>
                </a:extLst>
              </a:tr>
              <a:tr h="1539602">
                <a:tc>
                  <a:txBody>
                    <a:bodyPr/>
                    <a:lstStyle/>
                    <a:p>
                      <a:pPr algn="l" fontAlgn="ctr"/>
                      <a:r>
                        <a:rPr lang="en-US" sz="1400" b="0" i="0" u="none" strike="noStrike" dirty="0">
                          <a:solidFill>
                            <a:srgbClr val="FFFFFF"/>
                          </a:solidFill>
                          <a:effectLst/>
                          <a:latin typeface="+mn-lt"/>
                        </a:rPr>
                        <a:t>Top Five Episodes of Care</a:t>
                      </a:r>
                      <a:br>
                        <a:rPr lang="en-US" sz="1400" b="0" i="0" u="none" strike="noStrike" dirty="0">
                          <a:solidFill>
                            <a:srgbClr val="FFFFFF"/>
                          </a:solidFill>
                          <a:effectLst/>
                          <a:latin typeface="+mn-lt"/>
                        </a:rPr>
                      </a:br>
                      <a:r>
                        <a:rPr lang="en-US" sz="1400" b="0" i="0" u="none" strike="noStrike" dirty="0">
                          <a:solidFill>
                            <a:srgbClr val="FFFFFF"/>
                          </a:solidFill>
                          <a:effectLst/>
                          <a:latin typeface="+mn-lt"/>
                        </a:rPr>
                        <a:t>(ranked by total allowed)</a:t>
                      </a:r>
                    </a:p>
                  </a:txBody>
                  <a:tcPr marL="103639"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1"/>
                    </a:solidFill>
                  </a:tcPr>
                </a:tc>
                <a:tc>
                  <a:txBody>
                    <a:bodyPr/>
                    <a:lstStyle/>
                    <a:p>
                      <a:pPr marL="115888" indent="-115888" algn="l" fontAlgn="ctr"/>
                      <a:r>
                        <a:rPr lang="en-US" sz="1400" b="0" i="0" u="none" strike="noStrike" dirty="0">
                          <a:solidFill>
                            <a:schemeClr val="tx1"/>
                          </a:solidFill>
                          <a:effectLst/>
                          <a:latin typeface="+mn-lt"/>
                        </a:rPr>
                        <a:t>• Signs/symptoms</a:t>
                      </a:r>
                    </a:p>
                    <a:p>
                      <a:pPr marL="115888" indent="-115888" algn="l" fontAlgn="ctr"/>
                      <a:r>
                        <a:rPr lang="en-US" sz="1400" b="0" i="0" u="none" strike="noStrike" dirty="0">
                          <a:solidFill>
                            <a:schemeClr val="tx1"/>
                          </a:solidFill>
                          <a:effectLst/>
                          <a:latin typeface="+mn-lt"/>
                        </a:rPr>
                        <a:t>• ENT infections</a:t>
                      </a:r>
                    </a:p>
                    <a:p>
                      <a:pPr marL="115888" indent="-115888" algn="l" fontAlgn="ctr"/>
                      <a:r>
                        <a:rPr lang="en-US" sz="1400" b="0" i="0" u="none" strike="noStrike" dirty="0">
                          <a:solidFill>
                            <a:schemeClr val="tx1"/>
                          </a:solidFill>
                          <a:effectLst/>
                          <a:latin typeface="+mn-lt"/>
                        </a:rPr>
                        <a:t>• Skin infections</a:t>
                      </a:r>
                    </a:p>
                    <a:p>
                      <a:pPr marL="115888" indent="-115888" algn="l" fontAlgn="ctr"/>
                      <a:r>
                        <a:rPr lang="en-US" sz="1400" b="0" i="0" u="none" strike="noStrike" dirty="0">
                          <a:solidFill>
                            <a:schemeClr val="tx1"/>
                          </a:solidFill>
                          <a:effectLst/>
                          <a:latin typeface="+mn-lt"/>
                        </a:rPr>
                        <a:t>• </a:t>
                      </a:r>
                      <a:r>
                        <a:rPr lang="en-US" sz="1400" b="1" i="0" u="none" strike="noStrike" dirty="0">
                          <a:solidFill>
                            <a:schemeClr val="tx1"/>
                          </a:solidFill>
                          <a:effectLst/>
                          <a:latin typeface="+mn-lt"/>
                        </a:rPr>
                        <a:t>Joint disorders</a:t>
                      </a:r>
                    </a:p>
                    <a:p>
                      <a:pPr marL="115888" indent="-115888" algn="l" fontAlgn="ctr"/>
                      <a:r>
                        <a:rPr lang="en-US" sz="1400" b="0" i="0" u="none" strike="noStrike" dirty="0">
                          <a:solidFill>
                            <a:schemeClr val="tx1"/>
                          </a:solidFill>
                          <a:effectLst/>
                          <a:latin typeface="+mn-lt"/>
                        </a:rPr>
                        <a:t>• Respiratory infections</a:t>
                      </a: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2">
                        <a:alpha val="25098"/>
                      </a:schemeClr>
                    </a:solidFill>
                  </a:tcPr>
                </a:tc>
                <a:tc>
                  <a:txBody>
                    <a:bodyPr/>
                    <a:lstStyle/>
                    <a:p>
                      <a:pPr marL="115888" indent="-115888" algn="l" fontAlgn="ctr">
                        <a:tabLst>
                          <a:tab pos="115888" algn="l"/>
                        </a:tabLst>
                      </a:pPr>
                      <a:r>
                        <a:rPr lang="en-US" sz="1400" b="0" i="0" u="none" strike="noStrike" dirty="0">
                          <a:solidFill>
                            <a:schemeClr val="tx1"/>
                          </a:solidFill>
                          <a:effectLst/>
                          <a:latin typeface="+mn-lt"/>
                        </a:rPr>
                        <a:t>• Diabetes</a:t>
                      </a:r>
                    </a:p>
                    <a:p>
                      <a:pPr marL="115888" indent="-115888" algn="l" fontAlgn="ctr">
                        <a:tabLst>
                          <a:tab pos="115888" algn="l"/>
                        </a:tabLst>
                      </a:pPr>
                      <a:r>
                        <a:rPr lang="en-US" sz="1400" b="0" i="0" u="none" strike="noStrike" dirty="0">
                          <a:solidFill>
                            <a:schemeClr val="tx1"/>
                          </a:solidFill>
                          <a:effectLst/>
                          <a:latin typeface="+mn-lt"/>
                        </a:rPr>
                        <a:t>• Pregnancy</a:t>
                      </a:r>
                    </a:p>
                    <a:p>
                      <a:pPr marL="115888" indent="-115888" algn="l" fontAlgn="ctr">
                        <a:tabLst>
                          <a:tab pos="115888" algn="l"/>
                        </a:tabLst>
                      </a:pPr>
                      <a:r>
                        <a:rPr lang="en-US" sz="1400" b="0" i="0" u="none" strike="noStrike" dirty="0">
                          <a:solidFill>
                            <a:schemeClr val="tx1"/>
                          </a:solidFill>
                          <a:effectLst/>
                          <a:latin typeface="+mn-lt"/>
                        </a:rPr>
                        <a:t>• </a:t>
                      </a:r>
                      <a:r>
                        <a:rPr lang="en-US" sz="1400" b="1" i="0" u="none" strike="noStrike" dirty="0">
                          <a:solidFill>
                            <a:schemeClr val="tx1"/>
                          </a:solidFill>
                          <a:effectLst/>
                          <a:latin typeface="+mn-lt"/>
                        </a:rPr>
                        <a:t>Osteoarthritis</a:t>
                      </a:r>
                    </a:p>
                    <a:p>
                      <a:pPr marL="115888" indent="-115888" algn="l" fontAlgn="ctr">
                        <a:tabLst>
                          <a:tab pos="115888" algn="l"/>
                        </a:tabLst>
                      </a:pPr>
                      <a:r>
                        <a:rPr lang="en-US" sz="1400" b="1" i="0" u="none" strike="noStrike" dirty="0">
                          <a:solidFill>
                            <a:schemeClr val="tx1"/>
                          </a:solidFill>
                          <a:effectLst/>
                          <a:latin typeface="+mn-lt"/>
                        </a:rPr>
                        <a:t>• Lower back disorder</a:t>
                      </a:r>
                    </a:p>
                    <a:p>
                      <a:pPr marL="115888" indent="-115888" algn="l" fontAlgn="ctr">
                        <a:tabLst>
                          <a:tab pos="115888" algn="l"/>
                        </a:tabLst>
                      </a:pPr>
                      <a:r>
                        <a:rPr lang="en-US" sz="1400" b="0" i="0" u="none" strike="noStrike" dirty="0">
                          <a:solidFill>
                            <a:schemeClr val="tx1"/>
                          </a:solidFill>
                          <a:effectLst/>
                          <a:latin typeface="+mn-lt"/>
                        </a:rPr>
                        <a:t>• ENT infections </a:t>
                      </a: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3">
                        <a:alpha val="25098"/>
                      </a:schemeClr>
                    </a:solidFill>
                  </a:tcPr>
                </a:tc>
                <a:tc>
                  <a:txBody>
                    <a:bodyPr/>
                    <a:lstStyle/>
                    <a:p>
                      <a:pPr marL="115888" indent="-115888" algn="l" fontAlgn="ctr"/>
                      <a:r>
                        <a:rPr lang="en-US" sz="1400" b="0" i="0" u="none" strike="noStrike" dirty="0">
                          <a:solidFill>
                            <a:schemeClr val="tx1"/>
                          </a:solidFill>
                          <a:effectLst/>
                          <a:latin typeface="+mn-lt"/>
                        </a:rPr>
                        <a:t>• Renal Function Failure</a:t>
                      </a:r>
                    </a:p>
                    <a:p>
                      <a:pPr marL="115888" indent="-115888" algn="l" fontAlgn="ctr"/>
                      <a:r>
                        <a:rPr lang="en-US" sz="1400" b="0" i="0" u="none" strike="noStrike" dirty="0">
                          <a:solidFill>
                            <a:schemeClr val="tx1"/>
                          </a:solidFill>
                          <a:effectLst/>
                          <a:latin typeface="+mn-lt"/>
                        </a:rPr>
                        <a:t>• Osteoarthritis</a:t>
                      </a:r>
                    </a:p>
                    <a:p>
                      <a:pPr marL="115888" indent="-115888" algn="l" fontAlgn="ctr"/>
                      <a:r>
                        <a:rPr lang="en-US" sz="1400" b="0" i="0" u="none" strike="noStrike" dirty="0">
                          <a:solidFill>
                            <a:schemeClr val="tx1"/>
                          </a:solidFill>
                          <a:effectLst/>
                          <a:latin typeface="+mn-lt"/>
                        </a:rPr>
                        <a:t>• Diabetes</a:t>
                      </a:r>
                    </a:p>
                    <a:p>
                      <a:pPr marL="115888" indent="-115888" algn="l" fontAlgn="ctr"/>
                      <a:r>
                        <a:rPr lang="en-US" sz="1400" b="0" i="0" u="none" strike="noStrike" dirty="0">
                          <a:solidFill>
                            <a:schemeClr val="tx1"/>
                          </a:solidFill>
                          <a:effectLst/>
                          <a:latin typeface="+mn-lt"/>
                        </a:rPr>
                        <a:t>• Coronary Artery Disease</a:t>
                      </a:r>
                    </a:p>
                    <a:p>
                      <a:pPr marL="115888" indent="-115888" algn="l" fontAlgn="ctr"/>
                      <a:r>
                        <a:rPr lang="en-US" sz="1400" b="0" i="0" u="none" strike="noStrike" dirty="0">
                          <a:solidFill>
                            <a:schemeClr val="tx1"/>
                          </a:solidFill>
                          <a:effectLst/>
                          <a:latin typeface="+mn-lt"/>
                        </a:rPr>
                        <a:t>• Condition related to </a:t>
                      </a:r>
                    </a:p>
                    <a:p>
                      <a:pPr marL="115888" indent="-115888" algn="l" fontAlgn="ctr"/>
                      <a:r>
                        <a:rPr lang="en-US" sz="1400" b="0" i="0" u="none" strike="noStrike" dirty="0">
                          <a:solidFill>
                            <a:schemeClr val="tx1"/>
                          </a:solidFill>
                          <a:effectLst/>
                          <a:latin typeface="+mn-lt"/>
                        </a:rPr>
                        <a:t>   treatment</a:t>
                      </a: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6">
                        <a:alpha val="25098"/>
                      </a:schemeClr>
                    </a:solidFill>
                  </a:tcPr>
                </a:tc>
                <a:extLst>
                  <a:ext uri="{0D108BD9-81ED-4DB2-BD59-A6C34878D82A}">
                    <a16:rowId xmlns:a16="http://schemas.microsoft.com/office/drawing/2014/main" val="10004"/>
                  </a:ext>
                </a:extLst>
              </a:tr>
              <a:tr h="1337912">
                <a:tc>
                  <a:txBody>
                    <a:bodyPr/>
                    <a:lstStyle/>
                    <a:p>
                      <a:pPr algn="l" fontAlgn="ctr"/>
                      <a:r>
                        <a:rPr lang="en-US" sz="1400" b="0" i="0" u="none" strike="noStrike" dirty="0">
                          <a:solidFill>
                            <a:srgbClr val="FFFFFF"/>
                          </a:solidFill>
                          <a:effectLst/>
                          <a:latin typeface="+mn-lt"/>
                        </a:rPr>
                        <a:t>Top Five Episodes</a:t>
                      </a:r>
                      <a:r>
                        <a:rPr lang="en-US" sz="1400" b="0" i="0" u="none" strike="noStrike" baseline="0" dirty="0">
                          <a:solidFill>
                            <a:srgbClr val="FFFFFF"/>
                          </a:solidFill>
                          <a:effectLst/>
                          <a:latin typeface="+mn-lt"/>
                        </a:rPr>
                        <a:t> of Care      (ranked by patients per 1000)</a:t>
                      </a:r>
                      <a:endParaRPr lang="en-US" sz="1400" b="0" i="0" u="none" strike="noStrike" dirty="0">
                        <a:solidFill>
                          <a:srgbClr val="FFFFFF"/>
                        </a:solidFill>
                        <a:effectLst/>
                        <a:latin typeface="+mn-lt"/>
                      </a:endParaRPr>
                    </a:p>
                  </a:txBody>
                  <a:tcPr marL="103639"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1"/>
                    </a:solidFill>
                  </a:tcPr>
                </a:tc>
                <a:tc>
                  <a:txBody>
                    <a:bodyPr/>
                    <a:lstStyle/>
                    <a:p>
                      <a:pPr marL="115888" marR="0" indent="-115888" algn="l"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chemeClr val="tx1"/>
                          </a:solidFill>
                          <a:effectLst/>
                          <a:latin typeface="+mn-lt"/>
                        </a:rPr>
                        <a:t>• ENT infections </a:t>
                      </a:r>
                    </a:p>
                    <a:p>
                      <a:pPr marL="115888" marR="0" indent="-115888" algn="l"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chemeClr val="tx1"/>
                          </a:solidFill>
                          <a:effectLst/>
                          <a:latin typeface="+mn-lt"/>
                        </a:rPr>
                        <a:t>•</a:t>
                      </a:r>
                      <a:r>
                        <a:rPr lang="en-US" sz="1400" b="0" i="0" u="none" strike="noStrike" baseline="0" dirty="0">
                          <a:solidFill>
                            <a:schemeClr val="tx1"/>
                          </a:solidFill>
                          <a:effectLst/>
                          <a:latin typeface="+mn-lt"/>
                        </a:rPr>
                        <a:t> </a:t>
                      </a:r>
                      <a:r>
                        <a:rPr lang="en-US" sz="1400" b="0" i="0" u="none" strike="noStrike" dirty="0">
                          <a:solidFill>
                            <a:schemeClr val="tx1"/>
                          </a:solidFill>
                          <a:effectLst/>
                          <a:latin typeface="+mn-lt"/>
                        </a:rPr>
                        <a:t>Signs/symptoms</a:t>
                      </a:r>
                    </a:p>
                    <a:p>
                      <a:pPr marL="115888" marR="0" indent="-115888" algn="l"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chemeClr val="tx1"/>
                          </a:solidFill>
                          <a:effectLst/>
                          <a:latin typeface="+mn-lt"/>
                        </a:rPr>
                        <a:t>• Skin infections</a:t>
                      </a:r>
                    </a:p>
                    <a:p>
                      <a:pPr marL="115888" marR="0" indent="-115888" algn="l"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chemeClr val="tx1"/>
                          </a:solidFill>
                          <a:effectLst/>
                          <a:latin typeface="+mn-lt"/>
                        </a:rPr>
                        <a:t>• Respiratory infections</a:t>
                      </a:r>
                    </a:p>
                    <a:p>
                      <a:pPr marL="0" marR="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chemeClr val="tx1"/>
                          </a:solidFill>
                          <a:effectLst/>
                          <a:latin typeface="+mn-lt"/>
                        </a:rPr>
                        <a:t>• </a:t>
                      </a:r>
                      <a:r>
                        <a:rPr lang="en-US" sz="1400" b="1" i="0" u="none" strike="noStrike" dirty="0">
                          <a:solidFill>
                            <a:schemeClr val="tx1"/>
                          </a:solidFill>
                          <a:effectLst/>
                          <a:latin typeface="+mn-lt"/>
                        </a:rPr>
                        <a:t>Joint disorders</a:t>
                      </a:r>
                    </a:p>
                  </a:txBody>
                  <a:tcPr marL="8637" marR="8637" marT="907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2">
                        <a:alpha val="25098"/>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chemeClr val="tx1"/>
                          </a:solidFill>
                          <a:effectLst/>
                          <a:latin typeface="+mn-lt"/>
                        </a:rPr>
                        <a:t>• ENT infections </a:t>
                      </a:r>
                      <a:br>
                        <a:rPr lang="en-US" sz="1400" b="0" i="0" u="none" strike="noStrike" dirty="0">
                          <a:solidFill>
                            <a:schemeClr val="tx1"/>
                          </a:solidFill>
                          <a:effectLst/>
                          <a:latin typeface="+mn-lt"/>
                        </a:rPr>
                      </a:br>
                      <a:r>
                        <a:rPr lang="en-US" sz="1400" b="0" i="0" u="none" strike="noStrike" dirty="0">
                          <a:solidFill>
                            <a:schemeClr val="tx1"/>
                          </a:solidFill>
                          <a:effectLst/>
                          <a:latin typeface="+mn-lt"/>
                        </a:rPr>
                        <a:t>• </a:t>
                      </a:r>
                      <a:r>
                        <a:rPr lang="en-US" sz="1400" b="1" i="0" u="none" strike="noStrike" dirty="0">
                          <a:solidFill>
                            <a:schemeClr val="tx1"/>
                          </a:solidFill>
                          <a:effectLst/>
                          <a:latin typeface="+mn-lt"/>
                        </a:rPr>
                        <a:t>Joint disorders</a:t>
                      </a:r>
                    </a:p>
                    <a:p>
                      <a:pPr marL="0" marR="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chemeClr val="tx1"/>
                          </a:solidFill>
                          <a:effectLst/>
                          <a:latin typeface="+mn-lt"/>
                        </a:rPr>
                        <a:t>• Skin infections</a:t>
                      </a:r>
                      <a:br>
                        <a:rPr lang="en-US" sz="1400" b="0" i="0" u="none" strike="noStrike" dirty="0">
                          <a:solidFill>
                            <a:schemeClr val="tx1"/>
                          </a:solidFill>
                          <a:effectLst/>
                          <a:latin typeface="+mn-lt"/>
                        </a:rPr>
                      </a:br>
                      <a:r>
                        <a:rPr lang="en-US" sz="1400" b="0" i="0" u="none" strike="noStrike" dirty="0">
                          <a:solidFill>
                            <a:schemeClr val="tx1"/>
                          </a:solidFill>
                          <a:effectLst/>
                          <a:latin typeface="+mn-lt"/>
                        </a:rPr>
                        <a:t>• Hypertension</a:t>
                      </a:r>
                    </a:p>
                    <a:p>
                      <a:pPr marL="0" marR="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chemeClr val="tx1"/>
                          </a:solidFill>
                          <a:effectLst/>
                          <a:latin typeface="+mn-lt"/>
                        </a:rPr>
                        <a:t>• Respiratory infections</a:t>
                      </a:r>
                    </a:p>
                  </a:txBody>
                  <a:tcPr marL="8637" marR="8637" marT="907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3">
                        <a:alpha val="25098"/>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chemeClr val="tx1"/>
                          </a:solidFill>
                          <a:effectLst/>
                          <a:latin typeface="+mn-lt"/>
                        </a:rPr>
                        <a:t>• Hypertension</a:t>
                      </a:r>
                    </a:p>
                    <a:p>
                      <a:pPr marL="0" marR="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chemeClr val="tx1"/>
                          </a:solidFill>
                          <a:effectLst/>
                          <a:latin typeface="+mn-lt"/>
                        </a:rPr>
                        <a:t>• </a:t>
                      </a:r>
                      <a:r>
                        <a:rPr lang="en-US" sz="1400" b="1" i="0" u="none" strike="noStrike" dirty="0">
                          <a:solidFill>
                            <a:schemeClr val="tx1"/>
                          </a:solidFill>
                          <a:effectLst/>
                          <a:latin typeface="+mn-lt"/>
                        </a:rPr>
                        <a:t>Joint disorders</a:t>
                      </a:r>
                    </a:p>
                    <a:p>
                      <a:pPr algn="l" fontAlgn="ctr"/>
                      <a:r>
                        <a:rPr lang="en-US" sz="1400" b="0" i="0" u="none" strike="noStrike" dirty="0">
                          <a:solidFill>
                            <a:schemeClr val="tx1"/>
                          </a:solidFill>
                          <a:effectLst/>
                          <a:latin typeface="+mn-lt"/>
                        </a:rPr>
                        <a:t>• ENT infections</a:t>
                      </a:r>
                      <a:br>
                        <a:rPr lang="en-US" sz="1400" b="0" i="0" u="none" strike="noStrike" dirty="0">
                          <a:solidFill>
                            <a:schemeClr val="tx1"/>
                          </a:solidFill>
                          <a:effectLst/>
                          <a:latin typeface="+mn-lt"/>
                        </a:rPr>
                      </a:br>
                      <a:r>
                        <a:rPr lang="en-US" sz="1400" b="0" i="0" u="none" strike="noStrike" dirty="0">
                          <a:solidFill>
                            <a:schemeClr val="tx1"/>
                          </a:solidFill>
                          <a:effectLst/>
                          <a:latin typeface="+mn-lt"/>
                        </a:rPr>
                        <a:t> • </a:t>
                      </a:r>
                      <a:r>
                        <a:rPr lang="en-US" sz="1400" b="1" i="0" u="none" strike="noStrike" dirty="0">
                          <a:solidFill>
                            <a:schemeClr val="tx1"/>
                          </a:solidFill>
                          <a:effectLst/>
                          <a:latin typeface="+mn-lt"/>
                        </a:rPr>
                        <a:t>Lower</a:t>
                      </a:r>
                      <a:r>
                        <a:rPr lang="en-US" sz="1400" b="1" i="0" u="none" strike="noStrike" baseline="0" dirty="0">
                          <a:solidFill>
                            <a:schemeClr val="tx1"/>
                          </a:solidFill>
                          <a:effectLst/>
                          <a:latin typeface="+mn-lt"/>
                        </a:rPr>
                        <a:t> Back Disorder</a:t>
                      </a:r>
                    </a:p>
                    <a:p>
                      <a:pPr algn="l" fontAlgn="ctr"/>
                      <a:r>
                        <a:rPr lang="en-US" sz="1400" b="0" i="0" u="none" strike="noStrike" dirty="0">
                          <a:solidFill>
                            <a:schemeClr val="tx1"/>
                          </a:solidFill>
                          <a:effectLst/>
                          <a:latin typeface="+mn-lt"/>
                        </a:rPr>
                        <a:t>• Skin</a:t>
                      </a:r>
                      <a:r>
                        <a:rPr lang="en-US" sz="1400" b="0" i="0" u="none" strike="noStrike" baseline="0" dirty="0">
                          <a:solidFill>
                            <a:schemeClr val="tx1"/>
                          </a:solidFill>
                          <a:effectLst/>
                          <a:latin typeface="+mn-lt"/>
                        </a:rPr>
                        <a:t> Infections</a:t>
                      </a:r>
                      <a:endParaRPr lang="en-US" sz="1400" b="0" i="0" u="none" strike="noStrike" dirty="0">
                        <a:solidFill>
                          <a:schemeClr val="tx1"/>
                        </a:solidFill>
                        <a:effectLst/>
                        <a:latin typeface="+mn-lt"/>
                      </a:endParaRPr>
                    </a:p>
                  </a:txBody>
                  <a:tcPr marL="8637" marR="8637" marT="907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6">
                        <a:alpha val="25098"/>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786496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cs typeface="Arial" panose="020B0604020202020204" pitchFamily="34" charset="0"/>
              </a:rPr>
              <a:t>What are our potential future costs? </a:t>
            </a:r>
          </a:p>
        </p:txBody>
      </p:sp>
      <p:graphicFrame>
        <p:nvGraphicFramePr>
          <p:cNvPr id="3" name="Content Placeholder 2"/>
          <p:cNvGraphicFramePr>
            <a:graphicFrameLocks/>
          </p:cNvGraphicFramePr>
          <p:nvPr/>
        </p:nvGraphicFramePr>
        <p:xfrm>
          <a:off x="685800" y="1524000"/>
          <a:ext cx="7772400" cy="4656815"/>
        </p:xfrm>
        <a:graphic>
          <a:graphicData uri="http://schemas.openxmlformats.org/drawingml/2006/table">
            <a:tbl>
              <a:tblPr>
                <a:tableStyleId>{5C22544A-7EE6-4342-B048-85BDC9FD1C3A}</a:tableStyleId>
              </a:tblPr>
              <a:tblGrid>
                <a:gridCol w="1294171">
                  <a:extLst>
                    <a:ext uri="{9D8B030D-6E8A-4147-A177-3AD203B41FA5}">
                      <a16:colId xmlns:a16="http://schemas.microsoft.com/office/drawing/2014/main" val="20000"/>
                    </a:ext>
                  </a:extLst>
                </a:gridCol>
                <a:gridCol w="1548580">
                  <a:extLst>
                    <a:ext uri="{9D8B030D-6E8A-4147-A177-3AD203B41FA5}">
                      <a16:colId xmlns:a16="http://schemas.microsoft.com/office/drawing/2014/main" val="20001"/>
                    </a:ext>
                  </a:extLst>
                </a:gridCol>
                <a:gridCol w="918086">
                  <a:extLst>
                    <a:ext uri="{9D8B030D-6E8A-4147-A177-3AD203B41FA5}">
                      <a16:colId xmlns:a16="http://schemas.microsoft.com/office/drawing/2014/main" val="3168174995"/>
                    </a:ext>
                  </a:extLst>
                </a:gridCol>
                <a:gridCol w="1723233">
                  <a:extLst>
                    <a:ext uri="{9D8B030D-6E8A-4147-A177-3AD203B41FA5}">
                      <a16:colId xmlns:a16="http://schemas.microsoft.com/office/drawing/2014/main" val="20004"/>
                    </a:ext>
                  </a:extLst>
                </a:gridCol>
                <a:gridCol w="1099044">
                  <a:extLst>
                    <a:ext uri="{9D8B030D-6E8A-4147-A177-3AD203B41FA5}">
                      <a16:colId xmlns:a16="http://schemas.microsoft.com/office/drawing/2014/main" val="20002"/>
                    </a:ext>
                  </a:extLst>
                </a:gridCol>
                <a:gridCol w="1189286">
                  <a:extLst>
                    <a:ext uri="{9D8B030D-6E8A-4147-A177-3AD203B41FA5}">
                      <a16:colId xmlns:a16="http://schemas.microsoft.com/office/drawing/2014/main" val="20003"/>
                    </a:ext>
                  </a:extLst>
                </a:gridCol>
              </a:tblGrid>
              <a:tr h="406388">
                <a:tc rowSpan="2">
                  <a:txBody>
                    <a:bodyPr/>
                    <a:lstStyle/>
                    <a:p>
                      <a:pPr algn="l"/>
                      <a:r>
                        <a:rPr lang="en-US" sz="1100" b="1" dirty="0">
                          <a:solidFill>
                            <a:schemeClr val="bg1"/>
                          </a:solidFill>
                        </a:rPr>
                        <a:t>Drug Name</a:t>
                      </a:r>
                    </a:p>
                  </a:txBody>
                  <a:tcPr marL="87106" marR="87106" marT="43563" marB="4356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rowSpan="2">
                  <a:txBody>
                    <a:bodyPr/>
                    <a:lstStyle/>
                    <a:p>
                      <a:pPr algn="ctr"/>
                      <a:r>
                        <a:rPr lang="en-US" sz="1100" b="1" dirty="0">
                          <a:solidFill>
                            <a:schemeClr val="bg1"/>
                          </a:solidFill>
                        </a:rPr>
                        <a:t>Indication</a:t>
                      </a:r>
                    </a:p>
                  </a:txBody>
                  <a:tcPr marL="87106" marR="87106" marT="43563" marB="4356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rowSpan="2">
                  <a:txBody>
                    <a:bodyPr/>
                    <a:lstStyle/>
                    <a:p>
                      <a:pPr algn="ctr"/>
                      <a:r>
                        <a:rPr lang="en-US" sz="1100" b="1" dirty="0">
                          <a:solidFill>
                            <a:schemeClr val="bg1"/>
                          </a:solidFill>
                        </a:rPr>
                        <a:t>FDA</a:t>
                      </a:r>
                      <a:r>
                        <a:rPr lang="en-US" sz="1100" b="1" baseline="0" dirty="0">
                          <a:solidFill>
                            <a:schemeClr val="bg1"/>
                          </a:solidFill>
                        </a:rPr>
                        <a:t> Approval Status</a:t>
                      </a:r>
                      <a:endParaRPr lang="en-US" sz="1100" b="1" dirty="0">
                        <a:solidFill>
                          <a:schemeClr val="bg1"/>
                        </a:solidFill>
                      </a:endParaRPr>
                    </a:p>
                  </a:txBody>
                  <a:tcPr marL="87106" marR="87106" marT="43563" marB="4356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100" b="1" dirty="0">
                          <a:solidFill>
                            <a:schemeClr val="bg1"/>
                          </a:solidFill>
                        </a:rPr>
                        <a:t>Prevalence</a:t>
                      </a:r>
                    </a:p>
                  </a:txBody>
                  <a:tcPr marL="87106" marR="87106" marT="43563" marB="4356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1100" b="1" dirty="0">
                          <a:solidFill>
                            <a:schemeClr val="bg1"/>
                          </a:solidFill>
                        </a:rPr>
                        <a:t>Annual Drug Cost</a:t>
                      </a:r>
                    </a:p>
                  </a:txBody>
                  <a:tcPr marL="87106" marR="87106" marT="43563" marB="4356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rowSpan="2">
                  <a:txBody>
                    <a:bodyPr/>
                    <a:lstStyle/>
                    <a:p>
                      <a:pPr algn="ctr"/>
                      <a:r>
                        <a:rPr lang="en-US" sz="1100" b="1" dirty="0">
                          <a:solidFill>
                            <a:schemeClr val="bg1"/>
                          </a:solidFill>
                        </a:rPr>
                        <a:t>Expected to be Paid</a:t>
                      </a:r>
                      <a:r>
                        <a:rPr lang="en-US" sz="1100" b="1" baseline="0" dirty="0">
                          <a:solidFill>
                            <a:schemeClr val="bg1"/>
                          </a:solidFill>
                        </a:rPr>
                        <a:t> Under Medical or Pharmacy Plan</a:t>
                      </a:r>
                      <a:endParaRPr lang="en-US" sz="1100" b="1" dirty="0">
                        <a:solidFill>
                          <a:schemeClr val="bg1"/>
                        </a:solidFill>
                      </a:endParaRPr>
                    </a:p>
                  </a:txBody>
                  <a:tcPr marL="87106" marR="87106" marT="43563" marB="4356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436703">
                <a:tc vMerge="1">
                  <a:txBody>
                    <a:bodyPr/>
                    <a:lstStyle/>
                    <a:p>
                      <a:endParaRPr lang="en-US"/>
                    </a:p>
                  </a:txBody>
                  <a:tcPr/>
                </a:tc>
                <a:tc vMerge="1">
                  <a:txBody>
                    <a:bodyPr/>
                    <a:lstStyle/>
                    <a:p>
                      <a:endParaRPr lang="en-US" dirty="0"/>
                    </a:p>
                  </a:txBody>
                  <a:tcPr/>
                </a:tc>
                <a:tc vMerge="1">
                  <a:txBody>
                    <a:bodyPr/>
                    <a:lstStyle/>
                    <a:p>
                      <a:endParaRPr lang="en-US"/>
                    </a:p>
                  </a:txBody>
                  <a:tcPr/>
                </a:tc>
                <a:tc>
                  <a:txBody>
                    <a:bodyPr/>
                    <a:lstStyle/>
                    <a:p>
                      <a:pPr algn="ctr"/>
                      <a:r>
                        <a:rPr lang="en-US" sz="1100" b="1" baseline="0" dirty="0">
                          <a:solidFill>
                            <a:schemeClr val="bg1"/>
                          </a:solidFill>
                        </a:rPr>
                        <a:t>Members with Diagnosis </a:t>
                      </a:r>
                      <a:endParaRPr lang="en-US" sz="1100" b="1" dirty="0">
                        <a:solidFill>
                          <a:schemeClr val="bg1"/>
                        </a:solidFill>
                      </a:endParaRPr>
                    </a:p>
                  </a:txBody>
                  <a:tcPr marL="87106" marR="87106" marT="43563" marB="4356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100" b="1" dirty="0">
                          <a:solidFill>
                            <a:schemeClr val="bg1"/>
                          </a:solidFill>
                        </a:rPr>
                        <a:t>Potential Annual Risk</a:t>
                      </a:r>
                    </a:p>
                  </a:txBody>
                  <a:tcPr marL="87106" marR="87106" marT="43563" marB="4356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vMerge="1">
                  <a:txBody>
                    <a:bodyPr/>
                    <a:lstStyle/>
                    <a:p>
                      <a:endParaRPr lang="en-US"/>
                    </a:p>
                  </a:txBody>
                  <a:tcPr/>
                </a:tc>
                <a:extLst>
                  <a:ext uri="{0D108BD9-81ED-4DB2-BD59-A6C34878D82A}">
                    <a16:rowId xmlns:a16="http://schemas.microsoft.com/office/drawing/2014/main" val="10007"/>
                  </a:ext>
                </a:extLst>
              </a:tr>
              <a:tr h="246757">
                <a:tc rowSpan="2">
                  <a:txBody>
                    <a:bodyPr/>
                    <a:lstStyle/>
                    <a:p>
                      <a:r>
                        <a:rPr lang="en-US" sz="1100" b="1" dirty="0">
                          <a:solidFill>
                            <a:schemeClr val="bg2">
                              <a:lumMod val="50000"/>
                            </a:schemeClr>
                          </a:solidFill>
                        </a:rPr>
                        <a:t>RVT-802</a:t>
                      </a:r>
                      <a:r>
                        <a:rPr lang="en-US" sz="1100" b="1" baseline="30000" dirty="0">
                          <a:solidFill>
                            <a:schemeClr val="bg2">
                              <a:lumMod val="50000"/>
                            </a:schemeClr>
                          </a:solidFill>
                        </a:rPr>
                        <a:t>1</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1100" b="0" dirty="0">
                          <a:solidFill>
                            <a:schemeClr val="bg2">
                              <a:lumMod val="50000"/>
                            </a:schemeClr>
                          </a:solidFill>
                        </a:rPr>
                        <a:t>Complete DiGeorge Anomaly</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1100" b="0" dirty="0">
                          <a:solidFill>
                            <a:schemeClr val="bg2">
                              <a:lumMod val="50000"/>
                            </a:schemeClr>
                          </a:solidFill>
                        </a:rPr>
                        <a:t>No</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0" dirty="0">
                          <a:solidFill>
                            <a:schemeClr val="bg2">
                              <a:lumMod val="50000"/>
                            </a:schemeClr>
                          </a:solidFill>
                        </a:rPr>
                        <a:t>1 in 300,000 infants</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bg2">
                              <a:lumMod val="50000"/>
                            </a:schemeClr>
                          </a:solidFill>
                        </a:rPr>
                        <a:t>$1.5M</a:t>
                      </a:r>
                      <a:r>
                        <a:rPr lang="en-US" sz="1100" baseline="30000" dirty="0">
                          <a:solidFill>
                            <a:schemeClr val="bg2">
                              <a:lumMod val="50000"/>
                            </a:schemeClr>
                          </a:solidFill>
                        </a:rPr>
                        <a:t>2</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1100" dirty="0">
                          <a:solidFill>
                            <a:schemeClr val="bg2">
                              <a:lumMod val="50000"/>
                            </a:schemeClr>
                          </a:solidFill>
                        </a:rPr>
                        <a:t>Medical </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4675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100" b="0" dirty="0">
                          <a:solidFill>
                            <a:schemeClr val="bg2">
                              <a:lumMod val="50000"/>
                            </a:schemeClr>
                          </a:solidFill>
                        </a:rPr>
                        <a:t>4</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aseline="0" dirty="0">
                          <a:solidFill>
                            <a:schemeClr val="bg2">
                              <a:lumMod val="50000"/>
                            </a:schemeClr>
                          </a:solidFill>
                          <a:latin typeface="+mn-lt"/>
                        </a:rPr>
                        <a:t>$6M</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988362030"/>
                  </a:ext>
                </a:extLst>
              </a:tr>
              <a:tr h="261242">
                <a:tc rowSpan="2">
                  <a:txBody>
                    <a:bodyPr/>
                    <a:lstStyle/>
                    <a:p>
                      <a:r>
                        <a:rPr lang="en-US" sz="1100" b="1" dirty="0">
                          <a:solidFill>
                            <a:schemeClr val="bg2">
                              <a:lumMod val="50000"/>
                            </a:schemeClr>
                          </a:solidFill>
                        </a:rPr>
                        <a:t>Emapalumab (Gamifant</a:t>
                      </a:r>
                      <a:r>
                        <a:rPr lang="en-US" sz="1100" b="1" baseline="30000" dirty="0">
                          <a:solidFill>
                            <a:schemeClr val="bg2">
                              <a:lumMod val="50000"/>
                            </a:schemeClr>
                          </a:solidFill>
                        </a:rPr>
                        <a:t>®</a:t>
                      </a:r>
                      <a:r>
                        <a:rPr lang="en-US" sz="1100" b="1" dirty="0">
                          <a:solidFill>
                            <a:schemeClr val="bg2">
                              <a:lumMod val="50000"/>
                            </a:schemeClr>
                          </a:solidFill>
                        </a:rPr>
                        <a:t>)</a:t>
                      </a:r>
                      <a:r>
                        <a:rPr lang="en-US" sz="1100" b="1" baseline="30000" dirty="0">
                          <a:solidFill>
                            <a:schemeClr val="bg2">
                              <a:lumMod val="50000"/>
                            </a:schemeClr>
                          </a:solidFill>
                        </a:rPr>
                        <a:t>1</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1100" b="0" dirty="0">
                          <a:solidFill>
                            <a:schemeClr val="bg2">
                              <a:lumMod val="50000"/>
                            </a:schemeClr>
                          </a:solidFill>
                        </a:rPr>
                        <a:t>Primary Hemophagocytic Lymphohistiocytosis </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1100" b="0" dirty="0">
                          <a:solidFill>
                            <a:schemeClr val="bg2">
                              <a:lumMod val="50000"/>
                            </a:schemeClr>
                          </a:solidFill>
                        </a:rPr>
                        <a:t>Yes</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0" dirty="0">
                          <a:solidFill>
                            <a:schemeClr val="bg2">
                              <a:lumMod val="50000"/>
                            </a:schemeClr>
                          </a:solidFill>
                        </a:rPr>
                        <a:t>1 in 1,000,000 children</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bg2">
                              <a:lumMod val="50000"/>
                            </a:schemeClr>
                          </a:solidFill>
                        </a:rPr>
                        <a:t>$250,000</a:t>
                      </a:r>
                      <a:r>
                        <a:rPr lang="en-US" sz="1100" baseline="30000" dirty="0">
                          <a:solidFill>
                            <a:schemeClr val="bg2">
                              <a:lumMod val="50000"/>
                            </a:schemeClr>
                          </a:solidFill>
                        </a:rPr>
                        <a:t>3</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1100" dirty="0">
                          <a:solidFill>
                            <a:schemeClr val="bg2">
                              <a:lumMod val="50000"/>
                            </a:schemeClr>
                          </a:solidFill>
                        </a:rPr>
                        <a:t>Medical</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0477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100" b="0" dirty="0">
                          <a:solidFill>
                            <a:schemeClr val="bg2">
                              <a:lumMod val="50000"/>
                            </a:schemeClr>
                          </a:solidFill>
                        </a:rPr>
                        <a:t>8</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aseline="0" dirty="0">
                          <a:solidFill>
                            <a:schemeClr val="bg2">
                              <a:lumMod val="50000"/>
                            </a:schemeClr>
                          </a:solidFill>
                        </a:rPr>
                        <a:t>$2M</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0012"/>
                  </a:ext>
                </a:extLst>
              </a:tr>
              <a:tr h="566019">
                <a:tc rowSpan="2">
                  <a:txBody>
                    <a:bodyPr/>
                    <a:lstStyle/>
                    <a:p>
                      <a:r>
                        <a:rPr lang="en-US" sz="1100" b="1" dirty="0">
                          <a:solidFill>
                            <a:schemeClr val="bg2">
                              <a:lumMod val="50000"/>
                            </a:schemeClr>
                          </a:solidFill>
                        </a:rPr>
                        <a:t>Valoctocogene roxaparvovec</a:t>
                      </a:r>
                      <a:r>
                        <a:rPr lang="en-US" sz="1100" b="1" baseline="30000" dirty="0">
                          <a:solidFill>
                            <a:schemeClr val="bg2">
                              <a:lumMod val="50000"/>
                            </a:schemeClr>
                          </a:solidFill>
                        </a:rPr>
                        <a:t>1</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1100" b="0" dirty="0">
                          <a:solidFill>
                            <a:schemeClr val="bg2">
                              <a:lumMod val="50000"/>
                            </a:schemeClr>
                          </a:solidFill>
                        </a:rPr>
                        <a:t>Hemophilia A</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1100" b="0" dirty="0">
                          <a:solidFill>
                            <a:schemeClr val="bg2">
                              <a:lumMod val="50000"/>
                            </a:schemeClr>
                          </a:solidFill>
                        </a:rPr>
                        <a:t>No</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015888" rtl="0" eaLnBrk="1" fontAlgn="auto" latinLnBrk="0" hangingPunct="1">
                        <a:lnSpc>
                          <a:spcPct val="100000"/>
                        </a:lnSpc>
                        <a:spcBef>
                          <a:spcPts val="0"/>
                        </a:spcBef>
                        <a:spcAft>
                          <a:spcPts val="0"/>
                        </a:spcAft>
                        <a:buClrTx/>
                        <a:buSzTx/>
                        <a:buFontTx/>
                        <a:buNone/>
                        <a:tabLst/>
                        <a:defRPr/>
                      </a:pPr>
                      <a:r>
                        <a:rPr lang="en-US" sz="1100" b="0" dirty="0">
                          <a:solidFill>
                            <a:schemeClr val="bg2">
                              <a:lumMod val="50000"/>
                            </a:schemeClr>
                          </a:solidFill>
                        </a:rPr>
                        <a:t>~5.4-14.5</a:t>
                      </a:r>
                      <a:r>
                        <a:rPr lang="en-US" sz="1100" b="0" baseline="0" dirty="0">
                          <a:solidFill>
                            <a:schemeClr val="bg2">
                              <a:lumMod val="50000"/>
                            </a:schemeClr>
                          </a:solidFill>
                        </a:rPr>
                        <a:t> per 100,000 males; 20,000 US males currently affected</a:t>
                      </a:r>
                      <a:endParaRPr lang="en-US" sz="1100" b="0" dirty="0">
                        <a:solidFill>
                          <a:schemeClr val="bg2">
                            <a:lumMod val="50000"/>
                          </a:schemeClr>
                        </a:solidFill>
                      </a:endParaRP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aseline="0" dirty="0">
                          <a:solidFill>
                            <a:schemeClr val="bg2">
                              <a:lumMod val="50000"/>
                            </a:schemeClr>
                          </a:solidFill>
                        </a:rPr>
                        <a:t>$1-2M</a:t>
                      </a:r>
                      <a:r>
                        <a:rPr lang="en-US" sz="1100" baseline="30000" dirty="0">
                          <a:solidFill>
                            <a:schemeClr val="bg2">
                              <a:lumMod val="50000"/>
                            </a:schemeClr>
                          </a:solidFill>
                        </a:rPr>
                        <a:t>2</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1100" dirty="0">
                          <a:solidFill>
                            <a:schemeClr val="bg2">
                              <a:lumMod val="50000"/>
                            </a:schemeClr>
                          </a:solidFill>
                        </a:rPr>
                        <a:t>Medical </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41667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100" b="0" dirty="0">
                          <a:solidFill>
                            <a:schemeClr val="bg2">
                              <a:lumMod val="50000"/>
                            </a:schemeClr>
                          </a:solidFill>
                        </a:rPr>
                        <a:t>30</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015888" rtl="0" eaLnBrk="1" fontAlgn="auto" latinLnBrk="0" hangingPunct="1">
                        <a:lnSpc>
                          <a:spcPct val="100000"/>
                        </a:lnSpc>
                        <a:spcBef>
                          <a:spcPts val="0"/>
                        </a:spcBef>
                        <a:spcAft>
                          <a:spcPts val="0"/>
                        </a:spcAft>
                        <a:buClrTx/>
                        <a:buSzTx/>
                        <a:buFontTx/>
                        <a:buNone/>
                        <a:tabLst/>
                        <a:defRPr/>
                      </a:pPr>
                      <a:r>
                        <a:rPr lang="en-US" sz="1100" baseline="0" dirty="0">
                          <a:solidFill>
                            <a:schemeClr val="bg2">
                              <a:lumMod val="50000"/>
                            </a:schemeClr>
                          </a:solidFill>
                        </a:rPr>
                        <a:t>$30M-$60M</a:t>
                      </a:r>
                      <a:r>
                        <a:rPr lang="en-US" sz="1100" baseline="30000" dirty="0">
                          <a:solidFill>
                            <a:schemeClr val="bg2">
                              <a:lumMod val="50000"/>
                            </a:schemeClr>
                          </a:solidFill>
                        </a:rPr>
                        <a:t>2</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0018"/>
                  </a:ext>
                </a:extLst>
              </a:tr>
              <a:tr h="406388">
                <a:tc rowSpan="2">
                  <a:txBody>
                    <a:bodyPr/>
                    <a:lstStyle/>
                    <a:p>
                      <a:r>
                        <a:rPr lang="en-US" sz="1100" b="1" dirty="0">
                          <a:solidFill>
                            <a:schemeClr val="bg2">
                              <a:lumMod val="50000"/>
                            </a:schemeClr>
                          </a:solidFill>
                        </a:rPr>
                        <a:t>Risdiplam</a:t>
                      </a:r>
                      <a:r>
                        <a:rPr lang="en-US" sz="1100" b="1" baseline="30000" dirty="0">
                          <a:solidFill>
                            <a:schemeClr val="bg2">
                              <a:lumMod val="50000"/>
                            </a:schemeClr>
                          </a:solidFill>
                        </a:rPr>
                        <a:t>1</a:t>
                      </a:r>
                      <a:r>
                        <a:rPr lang="en-US" sz="1100" b="1" dirty="0">
                          <a:solidFill>
                            <a:schemeClr val="bg2">
                              <a:lumMod val="50000"/>
                            </a:schemeClr>
                          </a:solidFill>
                        </a:rPr>
                        <a:t> (formerly RG7916)</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1100" b="0" dirty="0">
                          <a:solidFill>
                            <a:schemeClr val="bg2">
                              <a:lumMod val="50000"/>
                            </a:schemeClr>
                          </a:solidFill>
                        </a:rPr>
                        <a:t>Spinal Muscular Atrophy (SMA)</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1100" b="0" dirty="0">
                          <a:solidFill>
                            <a:schemeClr val="bg2">
                              <a:lumMod val="50000"/>
                            </a:schemeClr>
                          </a:solidFill>
                        </a:rPr>
                        <a:t>No</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0" dirty="0">
                          <a:solidFill>
                            <a:schemeClr val="bg2">
                              <a:lumMod val="50000"/>
                            </a:schemeClr>
                          </a:solidFill>
                        </a:rPr>
                        <a:t>1 in 11,000 live births</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aseline="0" dirty="0">
                          <a:solidFill>
                            <a:schemeClr val="bg2">
                              <a:lumMod val="50000"/>
                            </a:schemeClr>
                          </a:solidFill>
                        </a:rPr>
                        <a:t>Not yet available </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1100" dirty="0">
                          <a:solidFill>
                            <a:schemeClr val="bg2">
                              <a:lumMod val="50000"/>
                            </a:schemeClr>
                          </a:solidFill>
                        </a:rPr>
                        <a:t>Medical</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40638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100" b="0" dirty="0">
                          <a:solidFill>
                            <a:schemeClr val="bg2">
                              <a:lumMod val="50000"/>
                            </a:schemeClr>
                          </a:solidFill>
                        </a:rPr>
                        <a:t>5</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aseline="0" dirty="0">
                          <a:solidFill>
                            <a:schemeClr val="bg2">
                              <a:lumMod val="50000"/>
                            </a:schemeClr>
                          </a:solidFill>
                        </a:rPr>
                        <a:t>Not yet available </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826433776"/>
                  </a:ext>
                </a:extLst>
              </a:tr>
              <a:tr h="406388">
                <a:tc rowSpan="2">
                  <a:txBody>
                    <a:bodyPr/>
                    <a:lstStyle/>
                    <a:p>
                      <a:r>
                        <a:rPr lang="en-US" sz="1100" b="1" dirty="0">
                          <a:solidFill>
                            <a:schemeClr val="bg2">
                              <a:lumMod val="50000"/>
                            </a:schemeClr>
                          </a:solidFill>
                        </a:rPr>
                        <a:t>Satralizumab</a:t>
                      </a:r>
                      <a:r>
                        <a:rPr lang="en-US" sz="1100" b="1" baseline="30000" dirty="0">
                          <a:solidFill>
                            <a:schemeClr val="bg2">
                              <a:lumMod val="50000"/>
                            </a:schemeClr>
                          </a:solidFill>
                        </a:rPr>
                        <a:t>1</a:t>
                      </a:r>
                      <a:endParaRPr lang="en-US" sz="1100" b="1" dirty="0">
                        <a:solidFill>
                          <a:schemeClr val="bg2">
                            <a:lumMod val="50000"/>
                          </a:schemeClr>
                        </a:solidFill>
                      </a:endParaRP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1100" b="0" dirty="0">
                          <a:solidFill>
                            <a:schemeClr val="bg2">
                              <a:lumMod val="50000"/>
                            </a:schemeClr>
                          </a:solidFill>
                        </a:rPr>
                        <a:t>Neuromyelitis Optica Spectrum Disorder</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1100" b="0" dirty="0">
                          <a:solidFill>
                            <a:schemeClr val="bg2">
                              <a:lumMod val="50000"/>
                            </a:schemeClr>
                          </a:solidFill>
                        </a:rPr>
                        <a:t>No</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0" dirty="0">
                          <a:solidFill>
                            <a:schemeClr val="bg2">
                              <a:lumMod val="50000"/>
                            </a:schemeClr>
                          </a:solidFill>
                        </a:rPr>
                        <a:t>1-10 per 100,000 ~17,000 individuals affected in US</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aseline="0" dirty="0">
                          <a:solidFill>
                            <a:schemeClr val="bg2">
                              <a:lumMod val="50000"/>
                            </a:schemeClr>
                          </a:solidFill>
                        </a:rPr>
                        <a:t>$200,000</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1100" dirty="0">
                          <a:solidFill>
                            <a:schemeClr val="bg2">
                              <a:lumMod val="50000"/>
                            </a:schemeClr>
                          </a:solidFill>
                        </a:rPr>
                        <a:t>Pharmacy</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1"/>
                  </a:ext>
                </a:extLst>
              </a:tr>
              <a:tr h="25655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100" b="0" dirty="0">
                          <a:solidFill>
                            <a:schemeClr val="bg2">
                              <a:lumMod val="50000"/>
                            </a:schemeClr>
                          </a:solidFill>
                        </a:rPr>
                        <a:t>10</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aseline="0" dirty="0">
                          <a:solidFill>
                            <a:schemeClr val="bg2">
                              <a:lumMod val="50000"/>
                            </a:schemeClr>
                          </a:solidFill>
                        </a:rPr>
                        <a:t>$2M</a:t>
                      </a:r>
                    </a:p>
                  </a:txBody>
                  <a:tcPr marL="87106" marR="87106" marT="43563" marB="435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0022"/>
                  </a:ext>
                </a:extLst>
              </a:tr>
            </a:tbl>
          </a:graphicData>
        </a:graphic>
      </p:graphicFrame>
    </p:spTree>
    <p:extLst>
      <p:ext uri="{BB962C8B-B14F-4D97-AF65-F5344CB8AC3E}">
        <p14:creationId xmlns:p14="http://schemas.microsoft.com/office/powerpoint/2010/main" val="2514468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p:txBody>
          <a:bodyPr>
            <a:normAutofit/>
          </a:bodyPr>
          <a:lstStyle/>
          <a:p>
            <a:r>
              <a:rPr lang="en-US" sz="2400" dirty="0">
                <a:cs typeface="Arial" panose="020B0604020202020204" pitchFamily="34" charset="0"/>
              </a:rPr>
              <a:t>Are There Variations by Segment? </a:t>
            </a:r>
            <a:br>
              <a:rPr lang="en-US" sz="2400" dirty="0">
                <a:cs typeface="Arial" panose="020B0604020202020204" pitchFamily="34" charset="0"/>
              </a:rPr>
            </a:br>
            <a:r>
              <a:rPr lang="en-US" sz="2400" dirty="0">
                <a:cs typeface="Arial" panose="020B0604020202020204" pitchFamily="34" charset="0"/>
              </a:rPr>
              <a:t> </a:t>
            </a:r>
          </a:p>
        </p:txBody>
      </p:sp>
      <p:graphicFrame>
        <p:nvGraphicFramePr>
          <p:cNvPr id="11" name="Table 10"/>
          <p:cNvGraphicFramePr>
            <a:graphicFrameLocks noGrp="1"/>
          </p:cNvGraphicFramePr>
          <p:nvPr>
            <p:extLst>
              <p:ext uri="{D42A27DB-BD31-4B8C-83A1-F6EECF244321}">
                <p14:modId xmlns:p14="http://schemas.microsoft.com/office/powerpoint/2010/main" val="1755468797"/>
              </p:ext>
            </p:extLst>
          </p:nvPr>
        </p:nvGraphicFramePr>
        <p:xfrm>
          <a:off x="685799" y="1047750"/>
          <a:ext cx="3794304" cy="2808639"/>
        </p:xfrm>
        <a:graphic>
          <a:graphicData uri="http://schemas.openxmlformats.org/drawingml/2006/table">
            <a:tbl>
              <a:tblPr/>
              <a:tblGrid>
                <a:gridCol w="1762092">
                  <a:extLst>
                    <a:ext uri="{9D8B030D-6E8A-4147-A177-3AD203B41FA5}">
                      <a16:colId xmlns:a16="http://schemas.microsoft.com/office/drawing/2014/main" val="1313876965"/>
                    </a:ext>
                  </a:extLst>
                </a:gridCol>
                <a:gridCol w="1016106">
                  <a:extLst>
                    <a:ext uri="{9D8B030D-6E8A-4147-A177-3AD203B41FA5}">
                      <a16:colId xmlns:a16="http://schemas.microsoft.com/office/drawing/2014/main" val="1990031530"/>
                    </a:ext>
                  </a:extLst>
                </a:gridCol>
                <a:gridCol w="1016106">
                  <a:extLst>
                    <a:ext uri="{9D8B030D-6E8A-4147-A177-3AD203B41FA5}">
                      <a16:colId xmlns:a16="http://schemas.microsoft.com/office/drawing/2014/main" val="3689931300"/>
                    </a:ext>
                  </a:extLst>
                </a:gridCol>
              </a:tblGrid>
              <a:tr h="267471">
                <a:tc>
                  <a:txBody>
                    <a:bodyPr/>
                    <a:lstStyle/>
                    <a:p>
                      <a:pPr algn="ctr" rtl="0" fontAlgn="ctr"/>
                      <a:endParaRPr lang="en-US" sz="1100" b="1" i="0" u="none" strike="noStrike" dirty="0">
                        <a:solidFill>
                          <a:schemeClr val="bg1"/>
                        </a:solidFill>
                        <a:effectLst/>
                        <a:latin typeface="Arial" panose="020B0604020202020204" pitchFamily="34" charset="0"/>
                        <a:cs typeface="Arial" panose="020B0604020202020204" pitchFamily="34" charset="0"/>
                      </a:endParaRPr>
                    </a:p>
                    <a:p>
                      <a:pPr algn="ctr" rtl="0" fontAlgn="ctr"/>
                      <a:r>
                        <a:rPr lang="en-US" sz="1100" b="1" i="0" u="none" strike="noStrike" dirty="0">
                          <a:solidFill>
                            <a:schemeClr val="bg1"/>
                          </a:solidFill>
                          <a:effectLst/>
                          <a:latin typeface="Arial" panose="020B0604020202020204" pitchFamily="34" charset="0"/>
                          <a:cs typeface="Arial" panose="020B0604020202020204" pitchFamily="34" charset="0"/>
                        </a:rPr>
                        <a:t>Demographics and Cost</a:t>
                      </a:r>
                    </a:p>
                    <a:p>
                      <a:pPr algn="ctr" rtl="0" fontAlgn="ctr"/>
                      <a:r>
                        <a:rPr lang="en-US" sz="1100" b="1" i="0" u="none" strike="noStrike" dirty="0">
                          <a:solidFill>
                            <a:schemeClr val="bg1"/>
                          </a:solidFill>
                          <a:effectLst/>
                          <a:latin typeface="Arial" panose="020B0604020202020204" pitchFamily="34" charset="0"/>
                          <a:cs typeface="Arial" panose="020B0604020202020204" pitchFamily="34" charset="0"/>
                        </a:rPr>
                        <a:t> </a:t>
                      </a:r>
                    </a:p>
                  </a:txBody>
                  <a:tcPr marL="0" marR="0" marT="0" marB="0" anchor="ctr">
                    <a:lnL w="12700" cap="flat" cmpd="sng" algn="ctr">
                      <a:solidFill>
                        <a:srgbClr val="FFFFFF"/>
                      </a:solidFill>
                      <a:prstDash val="solid"/>
                      <a:round/>
                      <a:headEnd type="none" w="med" len="med"/>
                      <a:tailEnd type="none" w="med" len="med"/>
                    </a:lnL>
                    <a:lnR>
                      <a:noFill/>
                    </a:lnR>
                    <a:lnT>
                      <a:noFill/>
                    </a:lnT>
                    <a:lnB>
                      <a:noFill/>
                    </a:lnB>
                    <a:solidFill>
                      <a:srgbClr val="002C77"/>
                    </a:solidFill>
                  </a:tcPr>
                </a:tc>
                <a:tc>
                  <a:txBody>
                    <a:bodyPr/>
                    <a:lstStyle/>
                    <a:p>
                      <a:pPr algn="ctr" rtl="0" fontAlgn="ctr"/>
                      <a:r>
                        <a:rPr lang="en-US" sz="1100" b="1" i="0" u="none" strike="noStrike" dirty="0">
                          <a:solidFill>
                            <a:srgbClr val="FFFFFF"/>
                          </a:solidFill>
                          <a:effectLst/>
                          <a:latin typeface="Arial" panose="020B0604020202020204" pitchFamily="34" charset="0"/>
                          <a:cs typeface="Arial" panose="020B0604020202020204" pitchFamily="34" charset="0"/>
                        </a:rPr>
                        <a:t>Segment A </a:t>
                      </a:r>
                    </a:p>
                  </a:txBody>
                  <a:tcPr marL="0" marR="0" marT="0" marB="0" anchor="ctr">
                    <a:lnL>
                      <a:noFill/>
                    </a:lnL>
                    <a:lnR>
                      <a:noFill/>
                    </a:lnR>
                    <a:lnT>
                      <a:noFill/>
                    </a:lnT>
                    <a:lnB>
                      <a:noFill/>
                    </a:lnB>
                    <a:solidFill>
                      <a:srgbClr val="002C77"/>
                    </a:solidFill>
                  </a:tcPr>
                </a:tc>
                <a:tc>
                  <a:txBody>
                    <a:bodyPr/>
                    <a:lstStyle/>
                    <a:p>
                      <a:pPr algn="ctr" rtl="0" fontAlgn="ctr"/>
                      <a:r>
                        <a:rPr lang="en-US" sz="1100" b="1" i="0" u="none" strike="noStrike" dirty="0">
                          <a:solidFill>
                            <a:srgbClr val="FFFFFF"/>
                          </a:solidFill>
                          <a:effectLst/>
                          <a:latin typeface="Arial" panose="020B0604020202020204" pitchFamily="34" charset="0"/>
                          <a:cs typeface="Arial" panose="020B0604020202020204" pitchFamily="34" charset="0"/>
                        </a:rPr>
                        <a:t>Segment</a:t>
                      </a:r>
                      <a:r>
                        <a:rPr lang="en-US" sz="1100" b="1" i="0" u="none" strike="noStrike" baseline="0" dirty="0">
                          <a:solidFill>
                            <a:srgbClr val="FFFFFF"/>
                          </a:solidFill>
                          <a:effectLst/>
                          <a:latin typeface="Arial" panose="020B0604020202020204" pitchFamily="34" charset="0"/>
                          <a:cs typeface="Arial" panose="020B0604020202020204" pitchFamily="34" charset="0"/>
                        </a:rPr>
                        <a:t> B </a:t>
                      </a:r>
                      <a:endParaRPr lang="en-US" sz="11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lnL>
                      <a:noFill/>
                    </a:lnL>
                    <a:lnR>
                      <a:noFill/>
                    </a:lnR>
                    <a:lnT>
                      <a:noFill/>
                    </a:lnT>
                    <a:lnB>
                      <a:noFill/>
                    </a:lnB>
                    <a:solidFill>
                      <a:srgbClr val="002C77"/>
                    </a:solidFill>
                  </a:tcPr>
                </a:tc>
                <a:extLst>
                  <a:ext uri="{0D108BD9-81ED-4DB2-BD59-A6C34878D82A}">
                    <a16:rowId xmlns:a16="http://schemas.microsoft.com/office/drawing/2014/main" val="3564538442"/>
                  </a:ext>
                </a:extLst>
              </a:tr>
              <a:tr h="200277">
                <a:tc>
                  <a:txBody>
                    <a:bodyPr/>
                    <a:lstStyle/>
                    <a:p>
                      <a:pPr algn="l" rtl="0" fontAlgn="ctr"/>
                      <a:r>
                        <a:rPr lang="en-US" sz="1100" b="1" i="0" u="none" strike="noStrike" dirty="0">
                          <a:solidFill>
                            <a:schemeClr val="accent5">
                              <a:lumMod val="75000"/>
                            </a:schemeClr>
                          </a:solidFill>
                          <a:effectLst/>
                          <a:latin typeface="+mj-lt"/>
                        </a:rPr>
                        <a:t>Demographics</a:t>
                      </a:r>
                    </a:p>
                  </a:txBody>
                  <a:tcPr marL="0" marR="0" marT="0" marB="0" anchor="ctr">
                    <a:lnL>
                      <a:noFill/>
                    </a:lnL>
                    <a:lnR>
                      <a:noFill/>
                    </a:lnR>
                    <a:lnT>
                      <a:noFill/>
                    </a:lnT>
                    <a:lnB>
                      <a:noFill/>
                    </a:lnB>
                    <a:solidFill>
                      <a:srgbClr val="E5E5E5"/>
                    </a:solidFill>
                  </a:tcPr>
                </a:tc>
                <a:tc>
                  <a:txBody>
                    <a:bodyPr/>
                    <a:lstStyle/>
                    <a:p>
                      <a:pPr algn="l" rtl="0" fontAlgn="ctr"/>
                      <a:r>
                        <a:rPr lang="en-US" sz="1100" b="1" i="0" u="none" strike="noStrike">
                          <a:solidFill>
                            <a:schemeClr val="accent5">
                              <a:lumMod val="75000"/>
                            </a:schemeClr>
                          </a:solidFill>
                          <a:effectLst/>
                          <a:latin typeface="+mj-lt"/>
                        </a:rPr>
                        <a:t> </a:t>
                      </a:r>
                    </a:p>
                  </a:txBody>
                  <a:tcPr marL="0" marR="0" marT="0" marB="0" anchor="ctr">
                    <a:lnL>
                      <a:noFill/>
                    </a:lnL>
                    <a:lnR>
                      <a:noFill/>
                    </a:lnR>
                    <a:lnT>
                      <a:noFill/>
                    </a:lnT>
                    <a:lnB>
                      <a:noFill/>
                    </a:lnB>
                    <a:solidFill>
                      <a:srgbClr val="E5E5E5"/>
                    </a:solidFill>
                  </a:tcPr>
                </a:tc>
                <a:tc>
                  <a:txBody>
                    <a:bodyPr/>
                    <a:lstStyle/>
                    <a:p>
                      <a:pPr algn="l" rtl="0" fontAlgn="ctr"/>
                      <a:r>
                        <a:rPr lang="en-US" sz="1100" b="1" i="0" u="none" strike="noStrike" dirty="0">
                          <a:solidFill>
                            <a:schemeClr val="accent5">
                              <a:lumMod val="75000"/>
                            </a:schemeClr>
                          </a:solidFill>
                          <a:effectLst/>
                          <a:latin typeface="+mj-lt"/>
                        </a:rPr>
                        <a:t> </a:t>
                      </a:r>
                    </a:p>
                  </a:txBody>
                  <a:tcPr marL="0" marR="0" marT="0" marB="0" anchor="ctr">
                    <a:lnL>
                      <a:noFill/>
                    </a:lnL>
                    <a:lnR>
                      <a:noFill/>
                    </a:lnR>
                    <a:lnT>
                      <a:noFill/>
                    </a:lnT>
                    <a:lnB>
                      <a:noFill/>
                    </a:lnB>
                    <a:solidFill>
                      <a:srgbClr val="E5E5E5"/>
                    </a:solidFill>
                  </a:tcPr>
                </a:tc>
                <a:extLst>
                  <a:ext uri="{0D108BD9-81ED-4DB2-BD59-A6C34878D82A}">
                    <a16:rowId xmlns:a16="http://schemas.microsoft.com/office/drawing/2014/main" val="1240017545"/>
                  </a:ext>
                </a:extLst>
              </a:tr>
              <a:tr h="177423">
                <a:tc>
                  <a:txBody>
                    <a:bodyPr/>
                    <a:lstStyle/>
                    <a:p>
                      <a:pPr algn="l" rtl="0" fontAlgn="ctr"/>
                      <a:r>
                        <a:rPr lang="en-US" sz="1100" b="0" i="0" u="none" strike="noStrike" dirty="0">
                          <a:solidFill>
                            <a:schemeClr val="accent5">
                              <a:lumMod val="75000"/>
                            </a:schemeClr>
                          </a:solidFill>
                          <a:effectLst/>
                          <a:latin typeface="+mj-lt"/>
                        </a:rPr>
                        <a:t>Employees</a:t>
                      </a:r>
                    </a:p>
                  </a:txBody>
                  <a:tcPr marL="0" marR="0" marT="0" marB="0" anchor="ctr">
                    <a:lnL>
                      <a:noFill/>
                    </a:lnL>
                    <a:lnR>
                      <a:noFill/>
                    </a:lnR>
                    <a:lnT>
                      <a:noFill/>
                    </a:lnT>
                    <a:lnB>
                      <a:noFill/>
                    </a:lnB>
                  </a:tcPr>
                </a:tc>
                <a:tc>
                  <a:txBody>
                    <a:bodyPr/>
                    <a:lstStyle/>
                    <a:p>
                      <a:pPr algn="ctr" fontAlgn="ctr"/>
                      <a:r>
                        <a:rPr lang="en-US" sz="1100" b="0" i="0" u="none" strike="noStrike" dirty="0">
                          <a:solidFill>
                            <a:schemeClr val="accent5">
                              <a:lumMod val="75000"/>
                            </a:schemeClr>
                          </a:solidFill>
                          <a:effectLst/>
                          <a:latin typeface="+mj-lt"/>
                        </a:rPr>
                        <a:t>8,594</a:t>
                      </a:r>
                    </a:p>
                  </a:txBody>
                  <a:tcPr marL="5715" marR="5715" marT="5715" marB="0" anchor="ctr">
                    <a:lnL>
                      <a:noFill/>
                    </a:lnL>
                    <a:lnR>
                      <a:noFill/>
                    </a:lnR>
                    <a:lnT>
                      <a:noFill/>
                    </a:lnT>
                    <a:lnB>
                      <a:noFill/>
                    </a:lnB>
                  </a:tcPr>
                </a:tc>
                <a:tc>
                  <a:txBody>
                    <a:bodyPr/>
                    <a:lstStyle/>
                    <a:p>
                      <a:pPr algn="ctr" fontAlgn="ctr"/>
                      <a:r>
                        <a:rPr lang="en-US" sz="1100" b="0" i="0" u="none" strike="noStrike" dirty="0">
                          <a:solidFill>
                            <a:schemeClr val="accent5">
                              <a:lumMod val="75000"/>
                            </a:schemeClr>
                          </a:solidFill>
                          <a:effectLst/>
                          <a:latin typeface="+mj-lt"/>
                        </a:rPr>
                        <a:t>5,509</a:t>
                      </a:r>
                    </a:p>
                  </a:txBody>
                  <a:tcPr marL="5715" marR="5715" marT="5715" marB="0" anchor="ctr">
                    <a:lnL>
                      <a:noFill/>
                    </a:lnL>
                    <a:lnR>
                      <a:noFill/>
                    </a:lnR>
                    <a:lnT>
                      <a:noFill/>
                    </a:lnT>
                    <a:lnB>
                      <a:noFill/>
                    </a:lnB>
                  </a:tcPr>
                </a:tc>
                <a:extLst>
                  <a:ext uri="{0D108BD9-81ED-4DB2-BD59-A6C34878D82A}">
                    <a16:rowId xmlns:a16="http://schemas.microsoft.com/office/drawing/2014/main" val="390384647"/>
                  </a:ext>
                </a:extLst>
              </a:tr>
              <a:tr h="164723">
                <a:tc>
                  <a:txBody>
                    <a:bodyPr/>
                    <a:lstStyle/>
                    <a:p>
                      <a:pPr algn="l" rtl="0" fontAlgn="ctr"/>
                      <a:r>
                        <a:rPr lang="en-US" sz="1100" b="0" i="0" u="none" strike="noStrike" dirty="0">
                          <a:solidFill>
                            <a:schemeClr val="accent5">
                              <a:lumMod val="75000"/>
                            </a:schemeClr>
                          </a:solidFill>
                          <a:effectLst/>
                          <a:latin typeface="+mj-lt"/>
                        </a:rPr>
                        <a:t>Members</a:t>
                      </a:r>
                    </a:p>
                  </a:txBody>
                  <a:tcPr marL="0" marR="0" marT="0" marB="0" anchor="ctr">
                    <a:lnL>
                      <a:noFill/>
                    </a:lnL>
                    <a:lnR>
                      <a:noFill/>
                    </a:lnR>
                    <a:lnT>
                      <a:noFill/>
                    </a:lnT>
                    <a:lnB>
                      <a:noFill/>
                    </a:lnB>
                  </a:tcPr>
                </a:tc>
                <a:tc>
                  <a:txBody>
                    <a:bodyPr/>
                    <a:lstStyle/>
                    <a:p>
                      <a:pPr algn="ctr" fontAlgn="ctr"/>
                      <a:r>
                        <a:rPr lang="en-US" sz="1100" b="0" i="0" u="none" strike="noStrike" dirty="0">
                          <a:solidFill>
                            <a:schemeClr val="accent5">
                              <a:lumMod val="75000"/>
                            </a:schemeClr>
                          </a:solidFill>
                          <a:effectLst/>
                          <a:latin typeface="+mj-lt"/>
                        </a:rPr>
                        <a:t>17,877</a:t>
                      </a:r>
                    </a:p>
                  </a:txBody>
                  <a:tcPr marL="5715" marR="5715" marT="5715" marB="0" anchor="ctr">
                    <a:lnL>
                      <a:noFill/>
                    </a:lnL>
                    <a:lnR>
                      <a:noFill/>
                    </a:lnR>
                    <a:lnT>
                      <a:noFill/>
                    </a:lnT>
                    <a:lnB>
                      <a:noFill/>
                    </a:lnB>
                  </a:tcPr>
                </a:tc>
                <a:tc>
                  <a:txBody>
                    <a:bodyPr/>
                    <a:lstStyle/>
                    <a:p>
                      <a:pPr algn="ctr" fontAlgn="ctr"/>
                      <a:r>
                        <a:rPr lang="en-US" sz="1100" b="0" i="0" u="none" strike="noStrike">
                          <a:solidFill>
                            <a:schemeClr val="accent5">
                              <a:lumMod val="75000"/>
                            </a:schemeClr>
                          </a:solidFill>
                          <a:effectLst/>
                          <a:latin typeface="+mj-lt"/>
                        </a:rPr>
                        <a:t>11,949</a:t>
                      </a:r>
                    </a:p>
                  </a:txBody>
                  <a:tcPr marL="5715" marR="5715" marT="5715" marB="0" anchor="ctr">
                    <a:lnL>
                      <a:noFill/>
                    </a:lnL>
                    <a:lnR>
                      <a:noFill/>
                    </a:lnR>
                    <a:lnT>
                      <a:noFill/>
                    </a:lnT>
                    <a:lnB>
                      <a:noFill/>
                    </a:lnB>
                  </a:tcPr>
                </a:tc>
                <a:extLst>
                  <a:ext uri="{0D108BD9-81ED-4DB2-BD59-A6C34878D82A}">
                    <a16:rowId xmlns:a16="http://schemas.microsoft.com/office/drawing/2014/main" val="1222651410"/>
                  </a:ext>
                </a:extLst>
              </a:tr>
              <a:tr h="177423">
                <a:tc>
                  <a:txBody>
                    <a:bodyPr/>
                    <a:lstStyle/>
                    <a:p>
                      <a:pPr algn="l" rtl="0" fontAlgn="ctr"/>
                      <a:r>
                        <a:rPr lang="en-US" sz="1100" b="0" i="0" u="none" strike="noStrike" dirty="0">
                          <a:solidFill>
                            <a:schemeClr val="accent5">
                              <a:lumMod val="75000"/>
                            </a:schemeClr>
                          </a:solidFill>
                          <a:effectLst/>
                          <a:latin typeface="+mj-lt"/>
                        </a:rPr>
                        <a:t>Average Member Age</a:t>
                      </a:r>
                    </a:p>
                  </a:txBody>
                  <a:tcPr marL="0" marR="0" marT="0" marB="0" anchor="ctr">
                    <a:lnL>
                      <a:noFill/>
                    </a:lnL>
                    <a:lnR>
                      <a:noFill/>
                    </a:lnR>
                    <a:lnT>
                      <a:noFill/>
                    </a:lnT>
                    <a:lnB>
                      <a:noFill/>
                    </a:lnB>
                  </a:tcPr>
                </a:tc>
                <a:tc>
                  <a:txBody>
                    <a:bodyPr/>
                    <a:lstStyle/>
                    <a:p>
                      <a:pPr algn="ctr" fontAlgn="ctr"/>
                      <a:r>
                        <a:rPr lang="en-US" sz="1100" b="0" i="0" u="none" strike="noStrike" dirty="0">
                          <a:solidFill>
                            <a:schemeClr val="accent5">
                              <a:lumMod val="75000"/>
                            </a:schemeClr>
                          </a:solidFill>
                          <a:effectLst/>
                          <a:latin typeface="+mj-lt"/>
                        </a:rPr>
                        <a:t>35.8</a:t>
                      </a:r>
                    </a:p>
                  </a:txBody>
                  <a:tcPr marL="5715" marR="5715" marT="5715" marB="0" anchor="ctr">
                    <a:lnL>
                      <a:noFill/>
                    </a:lnL>
                    <a:lnR>
                      <a:noFill/>
                    </a:lnR>
                    <a:lnT>
                      <a:noFill/>
                    </a:lnT>
                    <a:lnB>
                      <a:noFill/>
                    </a:lnB>
                    <a:solidFill>
                      <a:srgbClr val="FFCCCC"/>
                    </a:solidFill>
                  </a:tcPr>
                </a:tc>
                <a:tc>
                  <a:txBody>
                    <a:bodyPr/>
                    <a:lstStyle/>
                    <a:p>
                      <a:pPr algn="ctr" fontAlgn="ctr"/>
                      <a:r>
                        <a:rPr lang="en-US" sz="1100" b="0" i="0" u="none" strike="noStrike" dirty="0">
                          <a:solidFill>
                            <a:schemeClr val="accent5">
                              <a:lumMod val="75000"/>
                            </a:schemeClr>
                          </a:solidFill>
                          <a:effectLst/>
                          <a:latin typeface="+mj-lt"/>
                        </a:rPr>
                        <a:t>33.4</a:t>
                      </a:r>
                    </a:p>
                  </a:txBody>
                  <a:tcPr marL="5715" marR="5715" marT="5715" marB="0" anchor="ctr">
                    <a:lnL>
                      <a:noFill/>
                    </a:lnL>
                    <a:lnR>
                      <a:noFill/>
                    </a:lnR>
                    <a:lnT>
                      <a:noFill/>
                    </a:lnT>
                    <a:lnB>
                      <a:noFill/>
                    </a:lnB>
                    <a:noFill/>
                  </a:tcPr>
                </a:tc>
                <a:extLst>
                  <a:ext uri="{0D108BD9-81ED-4DB2-BD59-A6C34878D82A}">
                    <a16:rowId xmlns:a16="http://schemas.microsoft.com/office/drawing/2014/main" val="188351047"/>
                  </a:ext>
                </a:extLst>
              </a:tr>
              <a:tr h="177423">
                <a:tc>
                  <a:txBody>
                    <a:bodyPr/>
                    <a:lstStyle/>
                    <a:p>
                      <a:pPr algn="l" rtl="0" fontAlgn="ctr"/>
                      <a:r>
                        <a:rPr lang="en-US" sz="1100" b="0" i="0" u="none" strike="noStrike" dirty="0">
                          <a:solidFill>
                            <a:schemeClr val="accent5">
                              <a:lumMod val="75000"/>
                            </a:schemeClr>
                          </a:solidFill>
                          <a:effectLst/>
                          <a:latin typeface="+mj-lt"/>
                        </a:rPr>
                        <a:t>Average Contract Size</a:t>
                      </a:r>
                    </a:p>
                  </a:txBody>
                  <a:tcPr marL="0" marR="0" marT="0" marB="0" anchor="ctr">
                    <a:lnL>
                      <a:noFill/>
                    </a:lnL>
                    <a:lnR>
                      <a:noFill/>
                    </a:lnR>
                    <a:lnT>
                      <a:noFill/>
                    </a:lnT>
                    <a:lnB>
                      <a:noFill/>
                    </a:lnB>
                  </a:tcPr>
                </a:tc>
                <a:tc>
                  <a:txBody>
                    <a:bodyPr/>
                    <a:lstStyle/>
                    <a:p>
                      <a:pPr algn="ctr" fontAlgn="ctr"/>
                      <a:r>
                        <a:rPr lang="en-US" sz="1100" b="0" i="0" u="none" strike="noStrike" dirty="0">
                          <a:solidFill>
                            <a:schemeClr val="accent5">
                              <a:lumMod val="75000"/>
                            </a:schemeClr>
                          </a:solidFill>
                          <a:effectLst/>
                          <a:latin typeface="+mj-lt"/>
                        </a:rPr>
                        <a:t>2.1</a:t>
                      </a:r>
                    </a:p>
                  </a:txBody>
                  <a:tcPr marL="5715" marR="5715" marT="5715" marB="0" anchor="ctr">
                    <a:lnL>
                      <a:noFill/>
                    </a:lnL>
                    <a:lnR>
                      <a:noFill/>
                    </a:lnR>
                    <a:lnT>
                      <a:noFill/>
                    </a:lnT>
                    <a:lnB>
                      <a:noFill/>
                    </a:lnB>
                    <a:noFill/>
                  </a:tcPr>
                </a:tc>
                <a:tc>
                  <a:txBody>
                    <a:bodyPr/>
                    <a:lstStyle/>
                    <a:p>
                      <a:pPr algn="ctr" fontAlgn="ctr"/>
                      <a:r>
                        <a:rPr lang="en-US" sz="1100" b="0" i="0" u="none" strike="noStrike" dirty="0">
                          <a:solidFill>
                            <a:schemeClr val="accent5">
                              <a:lumMod val="75000"/>
                            </a:schemeClr>
                          </a:solidFill>
                          <a:effectLst/>
                          <a:latin typeface="+mj-lt"/>
                        </a:rPr>
                        <a:t>2.2</a:t>
                      </a:r>
                    </a:p>
                  </a:txBody>
                  <a:tcPr marL="5715" marR="5715" marT="5715" marB="0" anchor="ctr">
                    <a:lnL>
                      <a:noFill/>
                    </a:lnL>
                    <a:lnR>
                      <a:noFill/>
                    </a:lnR>
                    <a:lnT>
                      <a:noFill/>
                    </a:lnT>
                    <a:lnB>
                      <a:noFill/>
                    </a:lnB>
                  </a:tcPr>
                </a:tc>
                <a:extLst>
                  <a:ext uri="{0D108BD9-81ED-4DB2-BD59-A6C34878D82A}">
                    <a16:rowId xmlns:a16="http://schemas.microsoft.com/office/drawing/2014/main" val="1914005375"/>
                  </a:ext>
                </a:extLst>
              </a:tr>
              <a:tr h="177423">
                <a:tc>
                  <a:txBody>
                    <a:bodyPr/>
                    <a:lstStyle/>
                    <a:p>
                      <a:pPr algn="l" rtl="0" fontAlgn="ctr"/>
                      <a:r>
                        <a:rPr lang="en-US" sz="1100" b="0" i="0" u="none" strike="noStrike" dirty="0">
                          <a:solidFill>
                            <a:schemeClr val="accent5">
                              <a:lumMod val="75000"/>
                            </a:schemeClr>
                          </a:solidFill>
                          <a:effectLst/>
                          <a:latin typeface="+mj-lt"/>
                        </a:rPr>
                        <a:t>Average Risk Per Employee</a:t>
                      </a:r>
                    </a:p>
                  </a:txBody>
                  <a:tcPr marL="0" marR="0" marT="0" marB="0" anchor="ctr">
                    <a:lnL>
                      <a:noFill/>
                    </a:lnL>
                    <a:lnR>
                      <a:noFill/>
                    </a:lnR>
                    <a:lnT>
                      <a:noFill/>
                    </a:lnT>
                    <a:lnB>
                      <a:noFill/>
                    </a:lnB>
                  </a:tcPr>
                </a:tc>
                <a:tc>
                  <a:txBody>
                    <a:bodyPr/>
                    <a:lstStyle/>
                    <a:p>
                      <a:pPr algn="ctr" fontAlgn="ctr"/>
                      <a:r>
                        <a:rPr lang="en-US" sz="1100" b="0" i="0" u="none" strike="noStrike" dirty="0">
                          <a:solidFill>
                            <a:schemeClr val="accent5">
                              <a:lumMod val="75000"/>
                            </a:schemeClr>
                          </a:solidFill>
                          <a:effectLst/>
                          <a:latin typeface="+mj-lt"/>
                        </a:rPr>
                        <a:t>148</a:t>
                      </a:r>
                    </a:p>
                  </a:txBody>
                  <a:tcPr marL="5715" marR="5715" marT="5715" marB="0" anchor="ctr">
                    <a:lnL>
                      <a:noFill/>
                    </a:lnL>
                    <a:lnR>
                      <a:noFill/>
                    </a:lnR>
                    <a:lnT>
                      <a:noFill/>
                    </a:lnT>
                    <a:lnB>
                      <a:noFill/>
                    </a:lnB>
                    <a:solidFill>
                      <a:srgbClr val="FFCCCC"/>
                    </a:solidFill>
                  </a:tcPr>
                </a:tc>
                <a:tc>
                  <a:txBody>
                    <a:bodyPr/>
                    <a:lstStyle/>
                    <a:p>
                      <a:pPr algn="ctr" fontAlgn="ctr"/>
                      <a:r>
                        <a:rPr lang="en-US" sz="1100" b="0" i="0" u="none" strike="noStrike" dirty="0">
                          <a:solidFill>
                            <a:schemeClr val="accent5">
                              <a:lumMod val="75000"/>
                            </a:schemeClr>
                          </a:solidFill>
                          <a:effectLst/>
                          <a:latin typeface="+mj-lt"/>
                        </a:rPr>
                        <a:t>121</a:t>
                      </a:r>
                    </a:p>
                  </a:txBody>
                  <a:tcPr marL="5715" marR="5715" marT="5715" marB="0" anchor="ctr">
                    <a:lnL>
                      <a:noFill/>
                    </a:lnL>
                    <a:lnR>
                      <a:noFill/>
                    </a:lnR>
                    <a:lnT>
                      <a:noFill/>
                    </a:lnT>
                    <a:lnB>
                      <a:noFill/>
                    </a:lnB>
                    <a:noFill/>
                  </a:tcPr>
                </a:tc>
                <a:extLst>
                  <a:ext uri="{0D108BD9-81ED-4DB2-BD59-A6C34878D82A}">
                    <a16:rowId xmlns:a16="http://schemas.microsoft.com/office/drawing/2014/main" val="964957764"/>
                  </a:ext>
                </a:extLst>
              </a:tr>
              <a:tr h="177423">
                <a:tc>
                  <a:txBody>
                    <a:bodyPr/>
                    <a:lstStyle/>
                    <a:p>
                      <a:pPr algn="l" rtl="0" fontAlgn="ctr"/>
                      <a:r>
                        <a:rPr lang="en-US" sz="1100" b="1" i="0" u="none" strike="noStrike">
                          <a:solidFill>
                            <a:schemeClr val="accent5">
                              <a:lumMod val="75000"/>
                            </a:schemeClr>
                          </a:solidFill>
                          <a:effectLst/>
                          <a:latin typeface="+mj-lt"/>
                        </a:rPr>
                        <a:t>Financials</a:t>
                      </a:r>
                    </a:p>
                  </a:txBody>
                  <a:tcPr marL="0" marR="0" marT="0" marB="0" anchor="ctr">
                    <a:lnL>
                      <a:noFill/>
                    </a:lnL>
                    <a:lnR>
                      <a:noFill/>
                    </a:lnR>
                    <a:lnT>
                      <a:noFill/>
                    </a:lnT>
                    <a:lnB>
                      <a:noFill/>
                    </a:lnB>
                    <a:solidFill>
                      <a:srgbClr val="E5E5E5"/>
                    </a:solidFill>
                  </a:tcPr>
                </a:tc>
                <a:tc>
                  <a:txBody>
                    <a:bodyPr/>
                    <a:lstStyle/>
                    <a:p>
                      <a:pPr algn="l" rtl="0" fontAlgn="ctr"/>
                      <a:r>
                        <a:rPr lang="en-US" sz="1100" b="1" i="0" u="none" strike="noStrike" dirty="0">
                          <a:solidFill>
                            <a:schemeClr val="accent5">
                              <a:lumMod val="75000"/>
                            </a:schemeClr>
                          </a:solidFill>
                          <a:effectLst/>
                          <a:latin typeface="+mj-lt"/>
                        </a:rPr>
                        <a:t> </a:t>
                      </a:r>
                    </a:p>
                  </a:txBody>
                  <a:tcPr marL="5715" marR="5715" marT="5715" marB="0" anchor="ctr">
                    <a:lnL>
                      <a:noFill/>
                    </a:lnL>
                    <a:lnR>
                      <a:noFill/>
                    </a:lnR>
                    <a:lnT>
                      <a:noFill/>
                    </a:lnT>
                    <a:lnB>
                      <a:noFill/>
                    </a:lnB>
                    <a:solidFill>
                      <a:srgbClr val="E5E5E5"/>
                    </a:solidFill>
                  </a:tcPr>
                </a:tc>
                <a:tc>
                  <a:txBody>
                    <a:bodyPr/>
                    <a:lstStyle/>
                    <a:p>
                      <a:pPr algn="l" rtl="0" fontAlgn="ctr"/>
                      <a:r>
                        <a:rPr lang="en-US" sz="1100" b="1" i="0" u="none" strike="noStrike" dirty="0">
                          <a:solidFill>
                            <a:schemeClr val="accent5">
                              <a:lumMod val="75000"/>
                            </a:schemeClr>
                          </a:solidFill>
                          <a:effectLst/>
                          <a:latin typeface="+mj-lt"/>
                        </a:rPr>
                        <a:t> </a:t>
                      </a:r>
                    </a:p>
                  </a:txBody>
                  <a:tcPr marL="5715" marR="5715" marT="5715" marB="0" anchor="ctr">
                    <a:lnL>
                      <a:noFill/>
                    </a:lnL>
                    <a:lnR>
                      <a:noFill/>
                    </a:lnR>
                    <a:lnT>
                      <a:noFill/>
                    </a:lnT>
                    <a:lnB>
                      <a:noFill/>
                    </a:lnB>
                    <a:solidFill>
                      <a:srgbClr val="E5E5E5"/>
                    </a:solidFill>
                  </a:tcPr>
                </a:tc>
                <a:extLst>
                  <a:ext uri="{0D108BD9-81ED-4DB2-BD59-A6C34878D82A}">
                    <a16:rowId xmlns:a16="http://schemas.microsoft.com/office/drawing/2014/main" val="140366976"/>
                  </a:ext>
                </a:extLst>
              </a:tr>
              <a:tr h="177423">
                <a:tc>
                  <a:txBody>
                    <a:bodyPr/>
                    <a:lstStyle/>
                    <a:p>
                      <a:pPr algn="l" rtl="0" fontAlgn="ctr"/>
                      <a:r>
                        <a:rPr lang="en-US" sz="1100" b="0" i="0" u="none" strike="noStrike">
                          <a:solidFill>
                            <a:schemeClr val="accent5">
                              <a:lumMod val="75000"/>
                            </a:schemeClr>
                          </a:solidFill>
                          <a:effectLst/>
                          <a:latin typeface="+mj-lt"/>
                        </a:rPr>
                        <a:t>Allowed PMPY</a:t>
                      </a:r>
                    </a:p>
                  </a:txBody>
                  <a:tcPr marL="0" marR="0" marT="0" marB="0" anchor="ctr">
                    <a:lnL>
                      <a:noFill/>
                    </a:lnL>
                    <a:lnR>
                      <a:noFill/>
                    </a:lnR>
                    <a:lnT>
                      <a:noFill/>
                    </a:lnT>
                    <a:lnB>
                      <a:noFill/>
                    </a:lnB>
                  </a:tcPr>
                </a:tc>
                <a:tc>
                  <a:txBody>
                    <a:bodyPr/>
                    <a:lstStyle/>
                    <a:p>
                      <a:pPr algn="ctr" fontAlgn="ctr"/>
                      <a:r>
                        <a:rPr lang="en-US" sz="1100" b="0" i="0" u="none" strike="noStrike" dirty="0">
                          <a:solidFill>
                            <a:schemeClr val="accent5">
                              <a:lumMod val="75000"/>
                            </a:schemeClr>
                          </a:solidFill>
                          <a:effectLst/>
                          <a:latin typeface="+mj-lt"/>
                        </a:rPr>
                        <a:t>$6,842.02</a:t>
                      </a:r>
                    </a:p>
                  </a:txBody>
                  <a:tcPr marL="5715" marR="5715" marT="5715" marB="0" anchor="ctr">
                    <a:lnL>
                      <a:noFill/>
                    </a:lnL>
                    <a:lnR>
                      <a:noFill/>
                    </a:lnR>
                    <a:lnT>
                      <a:noFill/>
                    </a:lnT>
                    <a:lnB>
                      <a:noFill/>
                    </a:lnB>
                    <a:solidFill>
                      <a:srgbClr val="FFCCCC"/>
                    </a:solidFill>
                  </a:tcPr>
                </a:tc>
                <a:tc>
                  <a:txBody>
                    <a:bodyPr/>
                    <a:lstStyle/>
                    <a:p>
                      <a:pPr algn="ctr" fontAlgn="ctr"/>
                      <a:r>
                        <a:rPr lang="en-US" sz="1100" b="0" i="0" u="none" strike="noStrike" dirty="0">
                          <a:solidFill>
                            <a:schemeClr val="accent5">
                              <a:lumMod val="75000"/>
                            </a:schemeClr>
                          </a:solidFill>
                          <a:effectLst/>
                          <a:latin typeface="+mj-lt"/>
                        </a:rPr>
                        <a:t>$5,648.58</a:t>
                      </a:r>
                    </a:p>
                  </a:txBody>
                  <a:tcPr marL="5715" marR="5715" marT="5715" marB="0" anchor="ctr">
                    <a:lnL>
                      <a:noFill/>
                    </a:lnL>
                    <a:lnR>
                      <a:noFill/>
                    </a:lnR>
                    <a:lnT>
                      <a:noFill/>
                    </a:lnT>
                    <a:lnB>
                      <a:noFill/>
                    </a:lnB>
                    <a:noFill/>
                  </a:tcPr>
                </a:tc>
                <a:extLst>
                  <a:ext uri="{0D108BD9-81ED-4DB2-BD59-A6C34878D82A}">
                    <a16:rowId xmlns:a16="http://schemas.microsoft.com/office/drawing/2014/main" val="3204366574"/>
                  </a:ext>
                </a:extLst>
              </a:tr>
              <a:tr h="177423">
                <a:tc>
                  <a:txBody>
                    <a:bodyPr/>
                    <a:lstStyle/>
                    <a:p>
                      <a:pPr algn="l" rtl="0" fontAlgn="ctr"/>
                      <a:r>
                        <a:rPr lang="en-US" sz="1100" b="0" i="0" u="none" strike="noStrike">
                          <a:solidFill>
                            <a:schemeClr val="accent5">
                              <a:lumMod val="75000"/>
                            </a:schemeClr>
                          </a:solidFill>
                          <a:effectLst/>
                          <a:latin typeface="+mj-lt"/>
                        </a:rPr>
                        <a:t>• Medical</a:t>
                      </a:r>
                    </a:p>
                  </a:txBody>
                  <a:tcPr marL="0" marR="0" marT="0" marB="0" anchor="ctr">
                    <a:lnL>
                      <a:noFill/>
                    </a:lnL>
                    <a:lnR>
                      <a:noFill/>
                    </a:lnR>
                    <a:lnT>
                      <a:noFill/>
                    </a:lnT>
                    <a:lnB>
                      <a:noFill/>
                    </a:lnB>
                  </a:tcPr>
                </a:tc>
                <a:tc>
                  <a:txBody>
                    <a:bodyPr/>
                    <a:lstStyle/>
                    <a:p>
                      <a:pPr algn="ctr" fontAlgn="ctr"/>
                      <a:r>
                        <a:rPr lang="en-US" sz="1100" b="0" i="0" u="none" strike="noStrike" dirty="0">
                          <a:solidFill>
                            <a:schemeClr val="accent5">
                              <a:lumMod val="75000"/>
                            </a:schemeClr>
                          </a:solidFill>
                          <a:effectLst/>
                          <a:latin typeface="+mj-lt"/>
                        </a:rPr>
                        <a:t>$4,920.13</a:t>
                      </a:r>
                    </a:p>
                  </a:txBody>
                  <a:tcPr marL="5715" marR="5715" marT="5715" marB="0" anchor="ctr">
                    <a:lnL>
                      <a:noFill/>
                    </a:lnL>
                    <a:lnR>
                      <a:noFill/>
                    </a:lnR>
                    <a:lnT>
                      <a:noFill/>
                    </a:lnT>
                    <a:lnB>
                      <a:noFill/>
                    </a:lnB>
                  </a:tcPr>
                </a:tc>
                <a:tc>
                  <a:txBody>
                    <a:bodyPr/>
                    <a:lstStyle/>
                    <a:p>
                      <a:pPr algn="ctr" fontAlgn="ctr"/>
                      <a:r>
                        <a:rPr lang="en-US" sz="1100" b="0" i="0" u="none" strike="noStrike" dirty="0">
                          <a:solidFill>
                            <a:schemeClr val="accent5">
                              <a:lumMod val="75000"/>
                            </a:schemeClr>
                          </a:solidFill>
                          <a:effectLst/>
                          <a:latin typeface="+mj-lt"/>
                        </a:rPr>
                        <a:t>$4,045.06</a:t>
                      </a:r>
                    </a:p>
                  </a:txBody>
                  <a:tcPr marL="5715" marR="5715" marT="5715" marB="0" anchor="ctr">
                    <a:lnL>
                      <a:noFill/>
                    </a:lnL>
                    <a:lnR>
                      <a:noFill/>
                    </a:lnR>
                    <a:lnT>
                      <a:noFill/>
                    </a:lnT>
                    <a:lnB>
                      <a:noFill/>
                    </a:lnB>
                  </a:tcPr>
                </a:tc>
                <a:extLst>
                  <a:ext uri="{0D108BD9-81ED-4DB2-BD59-A6C34878D82A}">
                    <a16:rowId xmlns:a16="http://schemas.microsoft.com/office/drawing/2014/main" val="1605949441"/>
                  </a:ext>
                </a:extLst>
              </a:tr>
              <a:tr h="177423">
                <a:tc>
                  <a:txBody>
                    <a:bodyPr/>
                    <a:lstStyle/>
                    <a:p>
                      <a:pPr algn="l" rtl="0" fontAlgn="ctr"/>
                      <a:r>
                        <a:rPr lang="en-US" sz="1100" b="0" i="0" u="none" strike="noStrike">
                          <a:solidFill>
                            <a:schemeClr val="accent5">
                              <a:lumMod val="75000"/>
                            </a:schemeClr>
                          </a:solidFill>
                          <a:effectLst/>
                          <a:latin typeface="+mj-lt"/>
                        </a:rPr>
                        <a:t>• Pharmacy</a:t>
                      </a:r>
                    </a:p>
                  </a:txBody>
                  <a:tcPr marL="0" marR="0" marT="0" marB="0" anchor="ctr">
                    <a:lnL>
                      <a:noFill/>
                    </a:lnL>
                    <a:lnR>
                      <a:noFill/>
                    </a:lnR>
                    <a:lnT>
                      <a:noFill/>
                    </a:lnT>
                    <a:lnB>
                      <a:noFill/>
                    </a:lnB>
                  </a:tcPr>
                </a:tc>
                <a:tc>
                  <a:txBody>
                    <a:bodyPr/>
                    <a:lstStyle/>
                    <a:p>
                      <a:pPr algn="ctr" fontAlgn="ctr"/>
                      <a:r>
                        <a:rPr lang="en-US" sz="1100" b="0" i="0" u="none" strike="noStrike" dirty="0">
                          <a:solidFill>
                            <a:schemeClr val="accent5">
                              <a:lumMod val="75000"/>
                            </a:schemeClr>
                          </a:solidFill>
                          <a:effectLst/>
                          <a:latin typeface="+mj-lt"/>
                        </a:rPr>
                        <a:t>$1,921.89</a:t>
                      </a:r>
                    </a:p>
                  </a:txBody>
                  <a:tcPr marL="5715" marR="5715" marT="5715" marB="0" anchor="ctr">
                    <a:lnL>
                      <a:noFill/>
                    </a:lnL>
                    <a:lnR>
                      <a:noFill/>
                    </a:lnR>
                    <a:lnT>
                      <a:noFill/>
                    </a:lnT>
                    <a:lnB>
                      <a:noFill/>
                    </a:lnB>
                  </a:tcPr>
                </a:tc>
                <a:tc>
                  <a:txBody>
                    <a:bodyPr/>
                    <a:lstStyle/>
                    <a:p>
                      <a:pPr algn="ctr" fontAlgn="ctr"/>
                      <a:r>
                        <a:rPr lang="en-US" sz="1100" b="0" i="0" u="none" strike="noStrike" dirty="0">
                          <a:solidFill>
                            <a:schemeClr val="accent5">
                              <a:lumMod val="75000"/>
                            </a:schemeClr>
                          </a:solidFill>
                          <a:effectLst/>
                          <a:latin typeface="+mj-lt"/>
                        </a:rPr>
                        <a:t>$1,603.52</a:t>
                      </a:r>
                    </a:p>
                  </a:txBody>
                  <a:tcPr marL="5715" marR="5715" marT="5715" marB="0" anchor="ctr">
                    <a:lnL>
                      <a:noFill/>
                    </a:lnL>
                    <a:lnR>
                      <a:noFill/>
                    </a:lnR>
                    <a:lnT>
                      <a:noFill/>
                    </a:lnT>
                    <a:lnB>
                      <a:noFill/>
                    </a:lnB>
                  </a:tcPr>
                </a:tc>
                <a:extLst>
                  <a:ext uri="{0D108BD9-81ED-4DB2-BD59-A6C34878D82A}">
                    <a16:rowId xmlns:a16="http://schemas.microsoft.com/office/drawing/2014/main" val="1646489580"/>
                  </a:ext>
                </a:extLst>
              </a:tr>
              <a:tr h="177423">
                <a:tc>
                  <a:txBody>
                    <a:bodyPr/>
                    <a:lstStyle/>
                    <a:p>
                      <a:pPr algn="l" rtl="0" fontAlgn="ctr"/>
                      <a:r>
                        <a:rPr lang="en-US" sz="1100" b="0" i="0" u="none" strike="noStrike">
                          <a:solidFill>
                            <a:schemeClr val="accent5">
                              <a:lumMod val="75000"/>
                            </a:schemeClr>
                          </a:solidFill>
                          <a:effectLst/>
                          <a:latin typeface="+mj-lt"/>
                        </a:rPr>
                        <a:t>% HCC (&gt;$100K Allowed Pay)</a:t>
                      </a:r>
                    </a:p>
                  </a:txBody>
                  <a:tcPr marL="0" marR="0" marT="0" marB="0" anchor="ctr">
                    <a:lnL>
                      <a:noFill/>
                    </a:lnL>
                    <a:lnR>
                      <a:noFill/>
                    </a:lnR>
                    <a:lnT>
                      <a:noFill/>
                    </a:lnT>
                    <a:lnB>
                      <a:noFill/>
                    </a:lnB>
                  </a:tcPr>
                </a:tc>
                <a:tc>
                  <a:txBody>
                    <a:bodyPr/>
                    <a:lstStyle/>
                    <a:p>
                      <a:pPr algn="ctr" fontAlgn="ctr"/>
                      <a:r>
                        <a:rPr lang="en-US" sz="1100" b="0" i="0" u="none" strike="noStrike" dirty="0">
                          <a:solidFill>
                            <a:schemeClr val="accent5">
                              <a:lumMod val="75000"/>
                            </a:schemeClr>
                          </a:solidFill>
                          <a:effectLst/>
                          <a:latin typeface="+mj-lt"/>
                        </a:rPr>
                        <a:t>0.9%</a:t>
                      </a:r>
                    </a:p>
                  </a:txBody>
                  <a:tcPr marL="5715" marR="5715" marT="5715" marB="0" anchor="ctr">
                    <a:lnL>
                      <a:noFill/>
                    </a:lnL>
                    <a:lnR>
                      <a:noFill/>
                    </a:lnR>
                    <a:lnT>
                      <a:noFill/>
                    </a:lnT>
                    <a:lnB>
                      <a:noFill/>
                    </a:lnB>
                    <a:solidFill>
                      <a:srgbClr val="FFCCCC"/>
                    </a:solidFill>
                  </a:tcPr>
                </a:tc>
                <a:tc>
                  <a:txBody>
                    <a:bodyPr/>
                    <a:lstStyle/>
                    <a:p>
                      <a:pPr algn="ctr" fontAlgn="ctr"/>
                      <a:r>
                        <a:rPr lang="en-US" sz="1100" b="0" i="0" u="none" strike="noStrike" dirty="0">
                          <a:solidFill>
                            <a:schemeClr val="accent5">
                              <a:lumMod val="75000"/>
                            </a:schemeClr>
                          </a:solidFill>
                          <a:effectLst/>
                          <a:latin typeface="+mj-lt"/>
                        </a:rPr>
                        <a:t>0.6%</a:t>
                      </a:r>
                    </a:p>
                  </a:txBody>
                  <a:tcPr marL="5715" marR="5715" marT="5715" marB="0" anchor="ctr">
                    <a:lnL>
                      <a:noFill/>
                    </a:lnL>
                    <a:lnR>
                      <a:noFill/>
                    </a:lnR>
                    <a:lnT>
                      <a:noFill/>
                    </a:lnT>
                    <a:lnB>
                      <a:noFill/>
                    </a:lnB>
                    <a:noFill/>
                  </a:tcPr>
                </a:tc>
                <a:extLst>
                  <a:ext uri="{0D108BD9-81ED-4DB2-BD59-A6C34878D82A}">
                    <a16:rowId xmlns:a16="http://schemas.microsoft.com/office/drawing/2014/main" val="4278701991"/>
                  </a:ext>
                </a:extLst>
              </a:tr>
              <a:tr h="191616">
                <a:tc>
                  <a:txBody>
                    <a:bodyPr/>
                    <a:lstStyle/>
                    <a:p>
                      <a:pPr algn="l" rtl="0" fontAlgn="ctr"/>
                      <a:r>
                        <a:rPr lang="en-US" sz="1100" b="0" i="0" u="none" strike="noStrike" dirty="0">
                          <a:solidFill>
                            <a:schemeClr val="accent5">
                              <a:lumMod val="75000"/>
                            </a:schemeClr>
                          </a:solidFill>
                          <a:effectLst/>
                          <a:latin typeface="+mj-lt"/>
                        </a:rPr>
                        <a:t>HCC Adj. PMPY (Allowed Pay)</a:t>
                      </a:r>
                      <a:r>
                        <a:rPr lang="en-US" sz="1100" b="0" i="0" u="none" strike="noStrike" baseline="30000" dirty="0">
                          <a:solidFill>
                            <a:schemeClr val="accent5">
                              <a:lumMod val="75000"/>
                            </a:schemeClr>
                          </a:solidFill>
                          <a:effectLst/>
                          <a:latin typeface="+mj-lt"/>
                        </a:rPr>
                        <a:t>1</a:t>
                      </a:r>
                      <a:endParaRPr lang="en-US" sz="1100" b="0" i="0" u="none" strike="noStrike" dirty="0">
                        <a:solidFill>
                          <a:schemeClr val="accent5">
                            <a:lumMod val="75000"/>
                          </a:schemeClr>
                        </a:solidFill>
                        <a:effectLst/>
                        <a:latin typeface="+mj-lt"/>
                      </a:endParaRPr>
                    </a:p>
                  </a:txBody>
                  <a:tcPr marL="0" marR="0" marT="0" marB="0" anchor="ctr">
                    <a:lnL>
                      <a:noFill/>
                    </a:lnL>
                    <a:lnR>
                      <a:noFill/>
                    </a:lnR>
                    <a:lnT>
                      <a:noFill/>
                    </a:lnT>
                    <a:lnB>
                      <a:noFill/>
                    </a:lnB>
                  </a:tcPr>
                </a:tc>
                <a:tc>
                  <a:txBody>
                    <a:bodyPr/>
                    <a:lstStyle/>
                    <a:p>
                      <a:pPr algn="ctr" fontAlgn="ctr"/>
                      <a:r>
                        <a:rPr lang="en-US" sz="1100" b="0" i="0" u="none" strike="noStrike" dirty="0">
                          <a:solidFill>
                            <a:schemeClr val="accent5">
                              <a:lumMod val="75000"/>
                            </a:schemeClr>
                          </a:solidFill>
                          <a:effectLst/>
                          <a:latin typeface="+mj-lt"/>
                        </a:rPr>
                        <a:t>$6,095.73</a:t>
                      </a:r>
                    </a:p>
                  </a:txBody>
                  <a:tcPr marL="5715" marR="5715" marT="5715" marB="0" anchor="ctr">
                    <a:lnL>
                      <a:noFill/>
                    </a:lnL>
                    <a:lnR>
                      <a:noFill/>
                    </a:lnR>
                    <a:lnT>
                      <a:noFill/>
                    </a:lnT>
                    <a:lnB>
                      <a:noFill/>
                    </a:lnB>
                    <a:solidFill>
                      <a:srgbClr val="FFCCCC"/>
                    </a:solidFill>
                  </a:tcPr>
                </a:tc>
                <a:tc>
                  <a:txBody>
                    <a:bodyPr/>
                    <a:lstStyle/>
                    <a:p>
                      <a:pPr algn="ctr" fontAlgn="ctr"/>
                      <a:r>
                        <a:rPr lang="en-US" sz="1100" b="0" i="0" u="none" strike="noStrike" dirty="0">
                          <a:solidFill>
                            <a:schemeClr val="accent5">
                              <a:lumMod val="75000"/>
                            </a:schemeClr>
                          </a:solidFill>
                          <a:effectLst/>
                          <a:latin typeface="+mj-lt"/>
                        </a:rPr>
                        <a:t>$5,222.86</a:t>
                      </a:r>
                    </a:p>
                  </a:txBody>
                  <a:tcPr marL="5715" marR="5715" marT="5715" marB="0" anchor="ctr">
                    <a:lnL>
                      <a:noFill/>
                    </a:lnL>
                    <a:lnR>
                      <a:noFill/>
                    </a:lnR>
                    <a:lnT>
                      <a:noFill/>
                    </a:lnT>
                    <a:lnB>
                      <a:noFill/>
                    </a:lnB>
                  </a:tcPr>
                </a:tc>
                <a:extLst>
                  <a:ext uri="{0D108BD9-81ED-4DB2-BD59-A6C34878D82A}">
                    <a16:rowId xmlns:a16="http://schemas.microsoft.com/office/drawing/2014/main" val="2579141137"/>
                  </a:ext>
                </a:extLst>
              </a:tr>
            </a:tbl>
          </a:graphicData>
        </a:graphic>
      </p:graphicFrame>
      <p:sp>
        <p:nvSpPr>
          <p:cNvPr id="9" name="txt_BothPeriods">
            <a:extLst>
              <a:ext uri="{FF2B5EF4-FFF2-40B4-BE49-F238E27FC236}">
                <a16:creationId xmlns:a16="http://schemas.microsoft.com/office/drawing/2014/main" id="{0C41E286-2654-FB43-89AA-BCDA3073B2FE}"/>
              </a:ext>
            </a:extLst>
          </p:cNvPr>
          <p:cNvSpPr/>
          <p:nvPr/>
        </p:nvSpPr>
        <p:spPr bwMode="gray">
          <a:xfrm>
            <a:off x="4715600" y="4604710"/>
            <a:ext cx="3742601" cy="105606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0" tIns="68560" rIns="68560" bIns="68560" numCol="1" spcCol="0" rtlCol="0" fromWordArt="0" anchor="t" anchorCtr="0" forceAA="0" compatLnSpc="1">
            <a:prstTxWarp prst="textNoShape">
              <a:avLst/>
            </a:prstTxWarp>
            <a:noAutofit/>
          </a:bodyPr>
          <a:lstStyle/>
          <a:p>
            <a:pPr algn="ctr" eaLnBrk="0">
              <a:spcBef>
                <a:spcPts val="1333"/>
              </a:spcBef>
              <a:buClr>
                <a:srgbClr val="00928F"/>
              </a:buClr>
              <a:buSzPct val="100000"/>
            </a:pPr>
            <a:r>
              <a:rPr lang="en-US" sz="1333" dirty="0">
                <a:solidFill>
                  <a:srgbClr val="932077"/>
                </a:solidFill>
              </a:rPr>
              <a:t>  </a:t>
            </a:r>
            <a:r>
              <a:rPr lang="en-US" sz="1524" dirty="0">
                <a:solidFill>
                  <a:schemeClr val="tx1"/>
                </a:solidFill>
                <a:cs typeface="Arial" panose="020B0604020202020204" pitchFamily="34" charset="0"/>
              </a:rPr>
              <a:t>Sample Segments:</a:t>
            </a:r>
          </a:p>
          <a:p>
            <a:pPr algn="ctr" eaLnBrk="0">
              <a:spcBef>
                <a:spcPts val="1333"/>
              </a:spcBef>
              <a:buClr>
                <a:srgbClr val="00928F"/>
              </a:buClr>
              <a:buSzPct val="100000"/>
            </a:pPr>
            <a:r>
              <a:rPr lang="en-US" sz="1524" dirty="0">
                <a:solidFill>
                  <a:schemeClr val="tx1"/>
                </a:solidFill>
                <a:cs typeface="Arial" panose="020B0604020202020204" pitchFamily="34" charset="0"/>
              </a:rPr>
              <a:t>By Carrier, By Plan, By Business Unit, By Location, By Salary Band, By Job Type</a:t>
            </a:r>
          </a:p>
          <a:p>
            <a:pPr algn="ctr" eaLnBrk="0">
              <a:spcBef>
                <a:spcPts val="1333"/>
              </a:spcBef>
              <a:buClr>
                <a:srgbClr val="00928F"/>
              </a:buClr>
              <a:buSzPct val="100000"/>
            </a:pPr>
            <a:endParaRPr lang="en-US" sz="1524" dirty="0">
              <a:solidFill>
                <a:schemeClr val="tx1"/>
              </a:solidFill>
              <a:cs typeface="Arial" panose="020B0604020202020204" pitchFamily="34" charset="0"/>
            </a:endParaRPr>
          </a:p>
          <a:p>
            <a:pPr algn="ctr" eaLnBrk="0">
              <a:spcBef>
                <a:spcPts val="571"/>
              </a:spcBef>
              <a:buClr>
                <a:srgbClr val="00928F"/>
              </a:buClr>
              <a:buSzPct val="100000"/>
            </a:pPr>
            <a:endParaRPr lang="en-US" sz="1904" dirty="0">
              <a:solidFill>
                <a:srgbClr val="932077"/>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418248561"/>
              </p:ext>
            </p:extLst>
          </p:nvPr>
        </p:nvGraphicFramePr>
        <p:xfrm>
          <a:off x="4715600" y="1047750"/>
          <a:ext cx="3742601" cy="2889964"/>
        </p:xfrm>
        <a:graphic>
          <a:graphicData uri="http://schemas.openxmlformats.org/drawingml/2006/table">
            <a:tbl>
              <a:tblPr/>
              <a:tblGrid>
                <a:gridCol w="1768351">
                  <a:extLst>
                    <a:ext uri="{9D8B030D-6E8A-4147-A177-3AD203B41FA5}">
                      <a16:colId xmlns:a16="http://schemas.microsoft.com/office/drawing/2014/main" val="3230181696"/>
                    </a:ext>
                  </a:extLst>
                </a:gridCol>
                <a:gridCol w="987125">
                  <a:extLst>
                    <a:ext uri="{9D8B030D-6E8A-4147-A177-3AD203B41FA5}">
                      <a16:colId xmlns:a16="http://schemas.microsoft.com/office/drawing/2014/main" val="3394440900"/>
                    </a:ext>
                  </a:extLst>
                </a:gridCol>
                <a:gridCol w="987125">
                  <a:extLst>
                    <a:ext uri="{9D8B030D-6E8A-4147-A177-3AD203B41FA5}">
                      <a16:colId xmlns:a16="http://schemas.microsoft.com/office/drawing/2014/main" val="389985680"/>
                    </a:ext>
                  </a:extLst>
                </a:gridCol>
              </a:tblGrid>
              <a:tr h="272516">
                <a:tc>
                  <a:txBody>
                    <a:bodyPr/>
                    <a:lstStyle/>
                    <a:p>
                      <a:pPr algn="ctr" fontAlgn="ctr"/>
                      <a:endParaRPr lang="en-US" sz="1100" b="1" i="0" u="none" strike="noStrike" dirty="0">
                        <a:solidFill>
                          <a:schemeClr val="bg1"/>
                        </a:solidFill>
                        <a:effectLst/>
                        <a:latin typeface="Arial" panose="020B0604020202020204" pitchFamily="34" charset="0"/>
                        <a:cs typeface="Arial" panose="020B0604020202020204" pitchFamily="34" charset="0"/>
                      </a:endParaRPr>
                    </a:p>
                    <a:p>
                      <a:pPr algn="ctr" fontAlgn="ctr"/>
                      <a:r>
                        <a:rPr lang="en-US" sz="1100" b="1" i="0" u="none" strike="noStrike" dirty="0">
                          <a:solidFill>
                            <a:schemeClr val="bg1"/>
                          </a:solidFill>
                          <a:effectLst/>
                          <a:latin typeface="Arial" panose="020B0604020202020204" pitchFamily="34" charset="0"/>
                          <a:cs typeface="Arial" panose="020B0604020202020204" pitchFamily="34" charset="0"/>
                        </a:rPr>
                        <a:t>Utilization </a:t>
                      </a:r>
                    </a:p>
                    <a:p>
                      <a:pPr algn="ctr" fontAlgn="ctr"/>
                      <a:endParaRPr lang="en-US" sz="1100" b="1"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a:noFill/>
                    </a:lnR>
                    <a:lnT>
                      <a:noFill/>
                    </a:lnT>
                    <a:lnB>
                      <a:noFill/>
                    </a:lnB>
                    <a:solidFill>
                      <a:srgbClr val="002C77"/>
                    </a:solidFill>
                  </a:tcPr>
                </a:tc>
                <a:tc>
                  <a:txBody>
                    <a:bodyPr/>
                    <a:lstStyle/>
                    <a:p>
                      <a:pPr algn="ctr" rtl="0" fontAlgn="ctr"/>
                      <a:r>
                        <a:rPr lang="en-US" sz="1100" b="1" i="0" u="none" strike="noStrike" dirty="0">
                          <a:solidFill>
                            <a:srgbClr val="FFFFFF"/>
                          </a:solidFill>
                          <a:effectLst/>
                          <a:latin typeface="Arial" panose="020B0604020202020204" pitchFamily="34" charset="0"/>
                          <a:cs typeface="Arial" panose="020B0604020202020204" pitchFamily="34" charset="0"/>
                        </a:rPr>
                        <a:t>Segment A</a:t>
                      </a:r>
                    </a:p>
                  </a:txBody>
                  <a:tcPr marL="0" marR="0" marT="0" marB="0" anchor="ctr">
                    <a:lnL>
                      <a:noFill/>
                    </a:lnL>
                    <a:lnR>
                      <a:noFill/>
                    </a:lnR>
                    <a:lnT>
                      <a:noFill/>
                    </a:lnT>
                    <a:lnB>
                      <a:noFill/>
                    </a:lnB>
                    <a:solidFill>
                      <a:srgbClr val="002C77"/>
                    </a:solidFill>
                  </a:tcPr>
                </a:tc>
                <a:tc>
                  <a:txBody>
                    <a:bodyPr/>
                    <a:lstStyle/>
                    <a:p>
                      <a:pPr algn="ctr" rtl="0" fontAlgn="ctr"/>
                      <a:r>
                        <a:rPr lang="en-US" sz="1100" b="1" i="0" u="none" strike="noStrike" dirty="0">
                          <a:solidFill>
                            <a:srgbClr val="FFFFFF"/>
                          </a:solidFill>
                          <a:effectLst/>
                          <a:latin typeface="Arial" panose="020B0604020202020204" pitchFamily="34" charset="0"/>
                          <a:cs typeface="Arial" panose="020B0604020202020204" pitchFamily="34" charset="0"/>
                        </a:rPr>
                        <a:t>Segment B</a:t>
                      </a:r>
                    </a:p>
                  </a:txBody>
                  <a:tcPr marL="0" marR="0" marT="0" marB="0" anchor="ctr">
                    <a:lnL>
                      <a:noFill/>
                    </a:lnL>
                    <a:lnR>
                      <a:noFill/>
                    </a:lnR>
                    <a:lnT>
                      <a:noFill/>
                    </a:lnT>
                    <a:lnB>
                      <a:noFill/>
                    </a:lnB>
                    <a:solidFill>
                      <a:srgbClr val="002C77"/>
                    </a:solidFill>
                  </a:tcPr>
                </a:tc>
                <a:extLst>
                  <a:ext uri="{0D108BD9-81ED-4DB2-BD59-A6C34878D82A}">
                    <a16:rowId xmlns:a16="http://schemas.microsoft.com/office/drawing/2014/main" val="90024502"/>
                  </a:ext>
                </a:extLst>
              </a:tr>
              <a:tr h="230077">
                <a:tc>
                  <a:txBody>
                    <a:bodyPr/>
                    <a:lstStyle/>
                    <a:p>
                      <a:pPr algn="l" rtl="0" fontAlgn="ctr"/>
                      <a:r>
                        <a:rPr lang="en-US" sz="1100" b="1" i="0" u="none" strike="noStrike" dirty="0">
                          <a:solidFill>
                            <a:schemeClr val="accent5">
                              <a:lumMod val="75000"/>
                            </a:schemeClr>
                          </a:solidFill>
                          <a:effectLst/>
                          <a:latin typeface="+mj-lt"/>
                        </a:rPr>
                        <a:t>Utilization</a:t>
                      </a:r>
                    </a:p>
                  </a:txBody>
                  <a:tcPr marL="0" marR="0" marT="0" marB="0" anchor="ctr">
                    <a:lnL>
                      <a:noFill/>
                    </a:lnL>
                    <a:lnR>
                      <a:noFill/>
                    </a:lnR>
                    <a:lnT>
                      <a:noFill/>
                    </a:lnT>
                    <a:lnB>
                      <a:noFill/>
                    </a:lnB>
                    <a:solidFill>
                      <a:srgbClr val="E5E5E5"/>
                    </a:solidFill>
                  </a:tcPr>
                </a:tc>
                <a:tc>
                  <a:txBody>
                    <a:bodyPr/>
                    <a:lstStyle/>
                    <a:p>
                      <a:pPr algn="l" rtl="0" fontAlgn="ctr"/>
                      <a:r>
                        <a:rPr lang="en-US" sz="1100" b="1" i="0" u="none" strike="noStrike" dirty="0">
                          <a:solidFill>
                            <a:schemeClr val="accent5">
                              <a:lumMod val="75000"/>
                            </a:schemeClr>
                          </a:solidFill>
                          <a:effectLst/>
                          <a:latin typeface="+mj-lt"/>
                        </a:rPr>
                        <a:t> </a:t>
                      </a:r>
                    </a:p>
                  </a:txBody>
                  <a:tcPr marL="0" marR="0" marT="0" marB="0" anchor="ctr">
                    <a:lnL>
                      <a:noFill/>
                    </a:lnL>
                    <a:lnR>
                      <a:noFill/>
                    </a:lnR>
                    <a:lnT>
                      <a:noFill/>
                    </a:lnT>
                    <a:lnB>
                      <a:noFill/>
                    </a:lnB>
                    <a:solidFill>
                      <a:srgbClr val="E5E5E5"/>
                    </a:solidFill>
                  </a:tcPr>
                </a:tc>
                <a:tc>
                  <a:txBody>
                    <a:bodyPr/>
                    <a:lstStyle/>
                    <a:p>
                      <a:pPr algn="l" rtl="0" fontAlgn="ctr"/>
                      <a:r>
                        <a:rPr lang="en-US" sz="1100" b="1" i="0" u="none" strike="noStrike" dirty="0">
                          <a:solidFill>
                            <a:schemeClr val="accent5">
                              <a:lumMod val="75000"/>
                            </a:schemeClr>
                          </a:solidFill>
                          <a:effectLst/>
                          <a:latin typeface="+mj-lt"/>
                        </a:rPr>
                        <a:t> </a:t>
                      </a:r>
                    </a:p>
                  </a:txBody>
                  <a:tcPr marL="0" marR="0" marT="0" marB="0" anchor="ctr">
                    <a:lnL>
                      <a:noFill/>
                    </a:lnL>
                    <a:lnR>
                      <a:noFill/>
                    </a:lnR>
                    <a:lnT>
                      <a:noFill/>
                    </a:lnT>
                    <a:lnB>
                      <a:noFill/>
                    </a:lnB>
                    <a:solidFill>
                      <a:srgbClr val="E5E5E5"/>
                    </a:solidFill>
                  </a:tcPr>
                </a:tc>
                <a:extLst>
                  <a:ext uri="{0D108BD9-81ED-4DB2-BD59-A6C34878D82A}">
                    <a16:rowId xmlns:a16="http://schemas.microsoft.com/office/drawing/2014/main" val="2149108632"/>
                  </a:ext>
                </a:extLst>
              </a:tr>
              <a:tr h="239663">
                <a:tc>
                  <a:txBody>
                    <a:bodyPr/>
                    <a:lstStyle/>
                    <a:p>
                      <a:pPr algn="l" rtl="0" fontAlgn="ctr"/>
                      <a:r>
                        <a:rPr lang="en-US" sz="1100" b="0" i="0" u="none" strike="noStrike" dirty="0">
                          <a:solidFill>
                            <a:schemeClr val="accent5">
                              <a:lumMod val="75000"/>
                            </a:schemeClr>
                          </a:solidFill>
                          <a:effectLst/>
                          <a:latin typeface="+mj-lt"/>
                        </a:rPr>
                        <a:t>IP Admissions (per 1,000)</a:t>
                      </a:r>
                    </a:p>
                  </a:txBody>
                  <a:tcPr marL="5715" marR="5715" marT="5715" marB="0" anchor="ctr">
                    <a:lnL>
                      <a:noFill/>
                    </a:lnL>
                    <a:lnR>
                      <a:noFill/>
                    </a:lnR>
                    <a:lnT>
                      <a:noFill/>
                    </a:lnT>
                    <a:lnB>
                      <a:noFill/>
                    </a:lnB>
                  </a:tcPr>
                </a:tc>
                <a:tc>
                  <a:txBody>
                    <a:bodyPr/>
                    <a:lstStyle/>
                    <a:p>
                      <a:pPr algn="ctr" fontAlgn="ctr"/>
                      <a:r>
                        <a:rPr lang="en-US" sz="1100" b="0" i="0" u="none" strike="noStrike" dirty="0">
                          <a:solidFill>
                            <a:schemeClr val="accent5">
                              <a:lumMod val="75000"/>
                            </a:schemeClr>
                          </a:solidFill>
                          <a:effectLst/>
                          <a:latin typeface="+mj-lt"/>
                        </a:rPr>
                        <a:t>54</a:t>
                      </a:r>
                    </a:p>
                  </a:txBody>
                  <a:tcPr marL="5715" marR="5715" marT="5715" marB="0" anchor="ctr">
                    <a:lnL>
                      <a:noFill/>
                    </a:lnL>
                    <a:lnR>
                      <a:noFill/>
                    </a:lnR>
                    <a:lnT>
                      <a:noFill/>
                    </a:lnT>
                    <a:lnB>
                      <a:noFill/>
                    </a:lnB>
                    <a:solidFill>
                      <a:srgbClr val="FFCCCC"/>
                    </a:solidFill>
                  </a:tcPr>
                </a:tc>
                <a:tc>
                  <a:txBody>
                    <a:bodyPr/>
                    <a:lstStyle/>
                    <a:p>
                      <a:pPr algn="ctr" fontAlgn="ctr"/>
                      <a:r>
                        <a:rPr lang="en-US" sz="1100" b="0" i="0" u="none" strike="noStrike" dirty="0">
                          <a:solidFill>
                            <a:schemeClr val="accent5">
                              <a:lumMod val="75000"/>
                            </a:schemeClr>
                          </a:solidFill>
                          <a:effectLst/>
                          <a:latin typeface="+mj-lt"/>
                        </a:rPr>
                        <a:t>45</a:t>
                      </a:r>
                    </a:p>
                  </a:txBody>
                  <a:tcPr marL="5715" marR="5715" marT="5715" marB="0" anchor="ctr">
                    <a:lnL>
                      <a:noFill/>
                    </a:lnL>
                    <a:lnR>
                      <a:noFill/>
                    </a:lnR>
                    <a:lnT>
                      <a:noFill/>
                    </a:lnT>
                    <a:lnB>
                      <a:noFill/>
                    </a:lnB>
                    <a:noFill/>
                  </a:tcPr>
                </a:tc>
                <a:extLst>
                  <a:ext uri="{0D108BD9-81ED-4DB2-BD59-A6C34878D82A}">
                    <a16:rowId xmlns:a16="http://schemas.microsoft.com/office/drawing/2014/main" val="2485718276"/>
                  </a:ext>
                </a:extLst>
              </a:tr>
              <a:tr h="239663">
                <a:tc>
                  <a:txBody>
                    <a:bodyPr/>
                    <a:lstStyle/>
                    <a:p>
                      <a:pPr algn="l" rtl="0" fontAlgn="ctr"/>
                      <a:r>
                        <a:rPr lang="en-US" sz="1100" b="0" i="0" u="none" strike="noStrike" dirty="0">
                          <a:solidFill>
                            <a:schemeClr val="accent5">
                              <a:lumMod val="75000"/>
                            </a:schemeClr>
                          </a:solidFill>
                          <a:effectLst/>
                          <a:latin typeface="+mj-lt"/>
                        </a:rPr>
                        <a:t>IP Days (per 1,000)</a:t>
                      </a:r>
                    </a:p>
                  </a:txBody>
                  <a:tcPr marL="5715" marR="5715" marT="5715" marB="0" anchor="ctr">
                    <a:lnL>
                      <a:noFill/>
                    </a:lnL>
                    <a:lnR>
                      <a:noFill/>
                    </a:lnR>
                    <a:lnT>
                      <a:noFill/>
                    </a:lnT>
                    <a:lnB>
                      <a:noFill/>
                    </a:lnB>
                  </a:tcPr>
                </a:tc>
                <a:tc>
                  <a:txBody>
                    <a:bodyPr/>
                    <a:lstStyle/>
                    <a:p>
                      <a:pPr algn="ctr" fontAlgn="ctr"/>
                      <a:r>
                        <a:rPr lang="en-US" sz="1100" b="0" i="0" u="none" strike="noStrike" dirty="0">
                          <a:solidFill>
                            <a:schemeClr val="accent5">
                              <a:lumMod val="75000"/>
                            </a:schemeClr>
                          </a:solidFill>
                          <a:effectLst/>
                          <a:latin typeface="+mj-lt"/>
                        </a:rPr>
                        <a:t>267</a:t>
                      </a:r>
                    </a:p>
                  </a:txBody>
                  <a:tcPr marL="5715" marR="5715" marT="5715" marB="0" anchor="ctr">
                    <a:lnL>
                      <a:noFill/>
                    </a:lnL>
                    <a:lnR>
                      <a:noFill/>
                    </a:lnR>
                    <a:lnT>
                      <a:noFill/>
                    </a:lnT>
                    <a:lnB>
                      <a:noFill/>
                    </a:lnB>
                    <a:solidFill>
                      <a:srgbClr val="FFCCCC"/>
                    </a:solidFill>
                  </a:tcPr>
                </a:tc>
                <a:tc>
                  <a:txBody>
                    <a:bodyPr/>
                    <a:lstStyle/>
                    <a:p>
                      <a:pPr algn="ctr" fontAlgn="ctr"/>
                      <a:r>
                        <a:rPr lang="en-US" sz="1100" b="0" i="0" u="none" strike="noStrike" dirty="0">
                          <a:solidFill>
                            <a:schemeClr val="accent5">
                              <a:lumMod val="75000"/>
                            </a:schemeClr>
                          </a:solidFill>
                          <a:effectLst/>
                          <a:latin typeface="+mj-lt"/>
                        </a:rPr>
                        <a:t>204</a:t>
                      </a:r>
                    </a:p>
                  </a:txBody>
                  <a:tcPr marL="5715" marR="5715" marT="5715" marB="0" anchor="ctr">
                    <a:lnL>
                      <a:noFill/>
                    </a:lnL>
                    <a:lnR>
                      <a:noFill/>
                    </a:lnR>
                    <a:lnT>
                      <a:noFill/>
                    </a:lnT>
                    <a:lnB>
                      <a:noFill/>
                    </a:lnB>
                    <a:noFill/>
                  </a:tcPr>
                </a:tc>
                <a:extLst>
                  <a:ext uri="{0D108BD9-81ED-4DB2-BD59-A6C34878D82A}">
                    <a16:rowId xmlns:a16="http://schemas.microsoft.com/office/drawing/2014/main" val="505767490"/>
                  </a:ext>
                </a:extLst>
              </a:tr>
              <a:tr h="239663">
                <a:tc>
                  <a:txBody>
                    <a:bodyPr/>
                    <a:lstStyle/>
                    <a:p>
                      <a:pPr algn="l" rtl="0" fontAlgn="ctr"/>
                      <a:r>
                        <a:rPr lang="en-US" sz="1100" b="0" i="0" u="none" strike="noStrike" dirty="0">
                          <a:solidFill>
                            <a:schemeClr val="accent5">
                              <a:lumMod val="75000"/>
                            </a:schemeClr>
                          </a:solidFill>
                          <a:effectLst/>
                          <a:latin typeface="+mj-lt"/>
                        </a:rPr>
                        <a:t>ER Visits (per 1,000)</a:t>
                      </a:r>
                    </a:p>
                  </a:txBody>
                  <a:tcPr marL="5715" marR="5715" marT="5715" marB="0" anchor="ctr">
                    <a:lnL>
                      <a:noFill/>
                    </a:lnL>
                    <a:lnR>
                      <a:noFill/>
                    </a:lnR>
                    <a:lnT>
                      <a:noFill/>
                    </a:lnT>
                    <a:lnB>
                      <a:noFill/>
                    </a:lnB>
                  </a:tcPr>
                </a:tc>
                <a:tc>
                  <a:txBody>
                    <a:bodyPr/>
                    <a:lstStyle/>
                    <a:p>
                      <a:pPr algn="ctr" fontAlgn="ctr"/>
                      <a:r>
                        <a:rPr lang="en-US" sz="1100" b="0" i="0" u="none" strike="noStrike" dirty="0">
                          <a:solidFill>
                            <a:schemeClr val="accent5">
                              <a:lumMod val="75000"/>
                            </a:schemeClr>
                          </a:solidFill>
                          <a:effectLst/>
                          <a:latin typeface="+mj-lt"/>
                        </a:rPr>
                        <a:t>213</a:t>
                      </a:r>
                    </a:p>
                  </a:txBody>
                  <a:tcPr marL="5715" marR="5715" marT="5715" marB="0" anchor="ctr">
                    <a:lnL>
                      <a:noFill/>
                    </a:lnL>
                    <a:lnR>
                      <a:noFill/>
                    </a:lnR>
                    <a:lnT>
                      <a:noFill/>
                    </a:lnT>
                    <a:lnB>
                      <a:noFill/>
                    </a:lnB>
                    <a:noFill/>
                  </a:tcPr>
                </a:tc>
                <a:tc>
                  <a:txBody>
                    <a:bodyPr/>
                    <a:lstStyle/>
                    <a:p>
                      <a:pPr algn="ctr" fontAlgn="ctr"/>
                      <a:r>
                        <a:rPr lang="en-US" sz="1100" b="0" i="0" u="none" strike="noStrike" dirty="0">
                          <a:solidFill>
                            <a:schemeClr val="accent5">
                              <a:lumMod val="75000"/>
                            </a:schemeClr>
                          </a:solidFill>
                          <a:effectLst/>
                          <a:latin typeface="+mj-lt"/>
                        </a:rPr>
                        <a:t>147</a:t>
                      </a:r>
                    </a:p>
                  </a:txBody>
                  <a:tcPr marL="5715" marR="5715" marT="5715" marB="0" anchor="ctr">
                    <a:lnL>
                      <a:noFill/>
                    </a:lnL>
                    <a:lnR>
                      <a:noFill/>
                    </a:lnR>
                    <a:lnT>
                      <a:noFill/>
                    </a:lnT>
                    <a:lnB>
                      <a:noFill/>
                    </a:lnB>
                    <a:noFill/>
                  </a:tcPr>
                </a:tc>
                <a:extLst>
                  <a:ext uri="{0D108BD9-81ED-4DB2-BD59-A6C34878D82A}">
                    <a16:rowId xmlns:a16="http://schemas.microsoft.com/office/drawing/2014/main" val="1420995404"/>
                  </a:ext>
                </a:extLst>
              </a:tr>
              <a:tr h="239663">
                <a:tc>
                  <a:txBody>
                    <a:bodyPr/>
                    <a:lstStyle/>
                    <a:p>
                      <a:pPr algn="l" rtl="0" fontAlgn="ctr"/>
                      <a:r>
                        <a:rPr lang="en-US" sz="1100" b="0" i="0" u="none" strike="noStrike">
                          <a:solidFill>
                            <a:schemeClr val="accent5">
                              <a:lumMod val="75000"/>
                            </a:schemeClr>
                          </a:solidFill>
                          <a:effectLst/>
                          <a:latin typeface="+mj-lt"/>
                        </a:rPr>
                        <a:t>% Non-Emergent ER Visits</a:t>
                      </a:r>
                    </a:p>
                  </a:txBody>
                  <a:tcPr marL="5715" marR="5715" marT="5715" marB="0" anchor="ctr">
                    <a:lnL>
                      <a:noFill/>
                    </a:lnL>
                    <a:lnR>
                      <a:noFill/>
                    </a:lnR>
                    <a:lnT>
                      <a:noFill/>
                    </a:lnT>
                    <a:lnB>
                      <a:noFill/>
                    </a:lnB>
                  </a:tcPr>
                </a:tc>
                <a:tc>
                  <a:txBody>
                    <a:bodyPr/>
                    <a:lstStyle/>
                    <a:p>
                      <a:pPr algn="ctr" fontAlgn="ctr"/>
                      <a:r>
                        <a:rPr lang="en-US" sz="1100" b="0" i="0" u="none" strike="noStrike" dirty="0">
                          <a:solidFill>
                            <a:schemeClr val="accent5">
                              <a:lumMod val="75000"/>
                            </a:schemeClr>
                          </a:solidFill>
                          <a:effectLst/>
                          <a:latin typeface="+mj-lt"/>
                        </a:rPr>
                        <a:t>24%</a:t>
                      </a:r>
                    </a:p>
                  </a:txBody>
                  <a:tcPr marL="5715" marR="5715" marT="5715" marB="0" anchor="ctr">
                    <a:lnL>
                      <a:noFill/>
                    </a:lnL>
                    <a:lnR>
                      <a:noFill/>
                    </a:lnR>
                    <a:lnT>
                      <a:noFill/>
                    </a:lnT>
                    <a:lnB>
                      <a:noFill/>
                    </a:lnB>
                    <a:noFill/>
                  </a:tcPr>
                </a:tc>
                <a:tc>
                  <a:txBody>
                    <a:bodyPr/>
                    <a:lstStyle/>
                    <a:p>
                      <a:pPr algn="ctr" fontAlgn="ctr"/>
                      <a:r>
                        <a:rPr lang="en-US" sz="1100" b="0" i="0" u="none" strike="noStrike" dirty="0">
                          <a:solidFill>
                            <a:schemeClr val="accent5">
                              <a:lumMod val="75000"/>
                            </a:schemeClr>
                          </a:solidFill>
                          <a:effectLst/>
                          <a:latin typeface="+mj-lt"/>
                        </a:rPr>
                        <a:t>23%</a:t>
                      </a:r>
                    </a:p>
                  </a:txBody>
                  <a:tcPr marL="5715" marR="5715" marT="5715" marB="0" anchor="ctr">
                    <a:lnL>
                      <a:noFill/>
                    </a:lnL>
                    <a:lnR>
                      <a:noFill/>
                    </a:lnR>
                    <a:lnT>
                      <a:noFill/>
                    </a:lnT>
                    <a:lnB>
                      <a:noFill/>
                    </a:lnB>
                    <a:noFill/>
                  </a:tcPr>
                </a:tc>
                <a:extLst>
                  <a:ext uri="{0D108BD9-81ED-4DB2-BD59-A6C34878D82A}">
                    <a16:rowId xmlns:a16="http://schemas.microsoft.com/office/drawing/2014/main" val="308928241"/>
                  </a:ext>
                </a:extLst>
              </a:tr>
              <a:tr h="239663">
                <a:tc>
                  <a:txBody>
                    <a:bodyPr/>
                    <a:lstStyle/>
                    <a:p>
                      <a:pPr algn="l" rtl="0" fontAlgn="ctr"/>
                      <a:r>
                        <a:rPr lang="en-US" sz="1100" b="0" i="0" u="none" strike="noStrike">
                          <a:solidFill>
                            <a:schemeClr val="accent5">
                              <a:lumMod val="75000"/>
                            </a:schemeClr>
                          </a:solidFill>
                          <a:effectLst/>
                          <a:latin typeface="+mj-lt"/>
                        </a:rPr>
                        <a:t>% Non-Claimants</a:t>
                      </a:r>
                    </a:p>
                  </a:txBody>
                  <a:tcPr marL="5715" marR="5715" marT="5715" marB="0" anchor="ctr">
                    <a:lnL>
                      <a:noFill/>
                    </a:lnL>
                    <a:lnR>
                      <a:noFill/>
                    </a:lnR>
                    <a:lnT>
                      <a:noFill/>
                    </a:lnT>
                    <a:lnB>
                      <a:noFill/>
                    </a:lnB>
                  </a:tcPr>
                </a:tc>
                <a:tc>
                  <a:txBody>
                    <a:bodyPr/>
                    <a:lstStyle/>
                    <a:p>
                      <a:pPr algn="ctr" fontAlgn="ctr"/>
                      <a:r>
                        <a:rPr lang="en-US" sz="1100" b="0" i="0" u="none" strike="noStrike">
                          <a:solidFill>
                            <a:schemeClr val="accent5">
                              <a:lumMod val="75000"/>
                            </a:schemeClr>
                          </a:solidFill>
                          <a:effectLst/>
                          <a:latin typeface="+mj-lt"/>
                        </a:rPr>
                        <a:t>10%</a:t>
                      </a:r>
                    </a:p>
                  </a:txBody>
                  <a:tcPr marL="5715" marR="5715" marT="5715" marB="0" anchor="ctr">
                    <a:lnL>
                      <a:noFill/>
                    </a:lnL>
                    <a:lnR>
                      <a:noFill/>
                    </a:lnR>
                    <a:lnT>
                      <a:noFill/>
                    </a:lnT>
                    <a:lnB>
                      <a:noFill/>
                    </a:lnB>
                    <a:noFill/>
                  </a:tcPr>
                </a:tc>
                <a:tc>
                  <a:txBody>
                    <a:bodyPr/>
                    <a:lstStyle/>
                    <a:p>
                      <a:pPr algn="ctr" fontAlgn="ctr"/>
                      <a:r>
                        <a:rPr lang="en-US" sz="1100" b="0" i="0" u="none" strike="noStrike" dirty="0">
                          <a:solidFill>
                            <a:schemeClr val="accent5">
                              <a:lumMod val="75000"/>
                            </a:schemeClr>
                          </a:solidFill>
                          <a:effectLst/>
                          <a:latin typeface="+mj-lt"/>
                        </a:rPr>
                        <a:t>11%</a:t>
                      </a:r>
                    </a:p>
                  </a:txBody>
                  <a:tcPr marL="5715" marR="5715" marT="5715" marB="0" anchor="ctr">
                    <a:lnL>
                      <a:noFill/>
                    </a:lnL>
                    <a:lnR>
                      <a:noFill/>
                    </a:lnR>
                    <a:lnT>
                      <a:noFill/>
                    </a:lnT>
                    <a:lnB>
                      <a:noFill/>
                    </a:lnB>
                    <a:noFill/>
                  </a:tcPr>
                </a:tc>
                <a:extLst>
                  <a:ext uri="{0D108BD9-81ED-4DB2-BD59-A6C34878D82A}">
                    <a16:rowId xmlns:a16="http://schemas.microsoft.com/office/drawing/2014/main" val="1053370304"/>
                  </a:ext>
                </a:extLst>
              </a:tr>
              <a:tr h="239663">
                <a:tc>
                  <a:txBody>
                    <a:bodyPr/>
                    <a:lstStyle/>
                    <a:p>
                      <a:pPr algn="l" rtl="0" fontAlgn="ctr"/>
                      <a:r>
                        <a:rPr lang="en-US" sz="1100" b="0" i="0" u="none" strike="noStrike">
                          <a:solidFill>
                            <a:schemeClr val="accent5">
                              <a:lumMod val="75000"/>
                            </a:schemeClr>
                          </a:solidFill>
                          <a:effectLst/>
                          <a:latin typeface="+mj-lt"/>
                        </a:rPr>
                        <a:t>% Complicated Deliveries</a:t>
                      </a:r>
                    </a:p>
                  </a:txBody>
                  <a:tcPr marL="5715" marR="5715" marT="5715" marB="0" anchor="ctr">
                    <a:lnL>
                      <a:noFill/>
                    </a:lnL>
                    <a:lnR>
                      <a:noFill/>
                    </a:lnR>
                    <a:lnT>
                      <a:noFill/>
                    </a:lnT>
                    <a:lnB>
                      <a:noFill/>
                    </a:lnB>
                  </a:tcPr>
                </a:tc>
                <a:tc>
                  <a:txBody>
                    <a:bodyPr/>
                    <a:lstStyle/>
                    <a:p>
                      <a:pPr algn="ctr" fontAlgn="ctr"/>
                      <a:r>
                        <a:rPr lang="en-US" sz="1100" b="0" i="0" u="none" strike="noStrike">
                          <a:solidFill>
                            <a:schemeClr val="accent5">
                              <a:lumMod val="75000"/>
                            </a:schemeClr>
                          </a:solidFill>
                          <a:effectLst/>
                          <a:latin typeface="+mj-lt"/>
                        </a:rPr>
                        <a:t>7%</a:t>
                      </a:r>
                    </a:p>
                  </a:txBody>
                  <a:tcPr marL="5715" marR="5715" marT="5715" marB="0" anchor="ctr">
                    <a:lnL>
                      <a:noFill/>
                    </a:lnL>
                    <a:lnR>
                      <a:noFill/>
                    </a:lnR>
                    <a:lnT>
                      <a:noFill/>
                    </a:lnT>
                    <a:lnB>
                      <a:noFill/>
                    </a:lnB>
                    <a:noFill/>
                  </a:tcPr>
                </a:tc>
                <a:tc>
                  <a:txBody>
                    <a:bodyPr/>
                    <a:lstStyle/>
                    <a:p>
                      <a:pPr algn="ctr" fontAlgn="ctr"/>
                      <a:r>
                        <a:rPr lang="en-US" sz="1100" b="0" i="0" u="none" strike="noStrike" dirty="0">
                          <a:solidFill>
                            <a:schemeClr val="accent5">
                              <a:lumMod val="75000"/>
                            </a:schemeClr>
                          </a:solidFill>
                          <a:effectLst/>
                          <a:latin typeface="+mj-lt"/>
                        </a:rPr>
                        <a:t>9%</a:t>
                      </a:r>
                    </a:p>
                  </a:txBody>
                  <a:tcPr marL="5715" marR="5715" marT="5715" marB="0" anchor="ctr">
                    <a:lnL>
                      <a:noFill/>
                    </a:lnL>
                    <a:lnR>
                      <a:noFill/>
                    </a:lnR>
                    <a:lnT>
                      <a:noFill/>
                    </a:lnT>
                    <a:lnB>
                      <a:noFill/>
                    </a:lnB>
                    <a:solidFill>
                      <a:srgbClr val="FFCCCC"/>
                    </a:solidFill>
                  </a:tcPr>
                </a:tc>
                <a:extLst>
                  <a:ext uri="{0D108BD9-81ED-4DB2-BD59-A6C34878D82A}">
                    <a16:rowId xmlns:a16="http://schemas.microsoft.com/office/drawing/2014/main" val="1368961495"/>
                  </a:ext>
                </a:extLst>
              </a:tr>
              <a:tr h="239663">
                <a:tc>
                  <a:txBody>
                    <a:bodyPr/>
                    <a:lstStyle/>
                    <a:p>
                      <a:pPr algn="l" rtl="0" fontAlgn="ctr"/>
                      <a:r>
                        <a:rPr lang="en-US" sz="1100" b="0" i="0" u="none" strike="noStrike">
                          <a:solidFill>
                            <a:schemeClr val="accent5">
                              <a:lumMod val="75000"/>
                            </a:schemeClr>
                          </a:solidFill>
                          <a:effectLst/>
                          <a:latin typeface="+mj-lt"/>
                        </a:rPr>
                        <a:t>% C-Section Deliveries</a:t>
                      </a:r>
                    </a:p>
                  </a:txBody>
                  <a:tcPr marL="5715" marR="5715" marT="5715" marB="0" anchor="ctr">
                    <a:lnL>
                      <a:noFill/>
                    </a:lnL>
                    <a:lnR>
                      <a:noFill/>
                    </a:lnR>
                    <a:lnT>
                      <a:noFill/>
                    </a:lnT>
                    <a:lnB>
                      <a:noFill/>
                    </a:lnB>
                  </a:tcPr>
                </a:tc>
                <a:tc>
                  <a:txBody>
                    <a:bodyPr/>
                    <a:lstStyle/>
                    <a:p>
                      <a:pPr algn="ctr" fontAlgn="ctr"/>
                      <a:r>
                        <a:rPr lang="en-US" sz="1100" b="0" i="0" u="none" strike="noStrike" dirty="0">
                          <a:solidFill>
                            <a:schemeClr val="accent5">
                              <a:lumMod val="75000"/>
                            </a:schemeClr>
                          </a:solidFill>
                          <a:effectLst/>
                          <a:latin typeface="+mj-lt"/>
                        </a:rPr>
                        <a:t>37%</a:t>
                      </a:r>
                    </a:p>
                  </a:txBody>
                  <a:tcPr marL="5715" marR="5715" marT="5715" marB="0" anchor="ctr">
                    <a:lnL>
                      <a:noFill/>
                    </a:lnL>
                    <a:lnR>
                      <a:noFill/>
                    </a:lnR>
                    <a:lnT>
                      <a:noFill/>
                    </a:lnT>
                    <a:lnB>
                      <a:noFill/>
                    </a:lnB>
                    <a:solidFill>
                      <a:srgbClr val="FFCCCC"/>
                    </a:solidFill>
                  </a:tcPr>
                </a:tc>
                <a:tc>
                  <a:txBody>
                    <a:bodyPr/>
                    <a:lstStyle/>
                    <a:p>
                      <a:pPr algn="ctr" fontAlgn="ctr"/>
                      <a:r>
                        <a:rPr lang="en-US" sz="1100" b="0" i="0" u="none" strike="noStrike" dirty="0">
                          <a:solidFill>
                            <a:schemeClr val="accent5">
                              <a:lumMod val="75000"/>
                            </a:schemeClr>
                          </a:solidFill>
                          <a:effectLst/>
                          <a:latin typeface="+mj-lt"/>
                        </a:rPr>
                        <a:t>28%</a:t>
                      </a:r>
                    </a:p>
                  </a:txBody>
                  <a:tcPr marL="5715" marR="5715" marT="5715" marB="0" anchor="ctr">
                    <a:lnL>
                      <a:noFill/>
                    </a:lnL>
                    <a:lnR>
                      <a:noFill/>
                    </a:lnR>
                    <a:lnT>
                      <a:noFill/>
                    </a:lnT>
                    <a:lnB>
                      <a:noFill/>
                    </a:lnB>
                    <a:noFill/>
                  </a:tcPr>
                </a:tc>
                <a:extLst>
                  <a:ext uri="{0D108BD9-81ED-4DB2-BD59-A6C34878D82A}">
                    <a16:rowId xmlns:a16="http://schemas.microsoft.com/office/drawing/2014/main" val="478900658"/>
                  </a:ext>
                </a:extLst>
              </a:tr>
              <a:tr h="239663">
                <a:tc>
                  <a:txBody>
                    <a:bodyPr/>
                    <a:lstStyle/>
                    <a:p>
                      <a:pPr algn="l" rtl="0" fontAlgn="ctr"/>
                      <a:r>
                        <a:rPr lang="en-US" sz="1100" b="0" i="0" u="none" strike="noStrike">
                          <a:solidFill>
                            <a:schemeClr val="accent5">
                              <a:lumMod val="75000"/>
                            </a:schemeClr>
                          </a:solidFill>
                          <a:effectLst/>
                          <a:latin typeface="+mj-lt"/>
                        </a:rPr>
                        <a:t>Complications (Per 1,000)</a:t>
                      </a:r>
                    </a:p>
                  </a:txBody>
                  <a:tcPr marL="5715" marR="5715" marT="5715" marB="0" anchor="ctr">
                    <a:lnL>
                      <a:noFill/>
                    </a:lnL>
                    <a:lnR>
                      <a:noFill/>
                    </a:lnR>
                    <a:lnT>
                      <a:noFill/>
                    </a:lnT>
                    <a:lnB>
                      <a:noFill/>
                    </a:lnB>
                  </a:tcPr>
                </a:tc>
                <a:tc>
                  <a:txBody>
                    <a:bodyPr/>
                    <a:lstStyle/>
                    <a:p>
                      <a:pPr algn="ctr" fontAlgn="ctr"/>
                      <a:r>
                        <a:rPr lang="en-US" sz="1100" b="0" i="0" u="none" strike="noStrike" dirty="0">
                          <a:solidFill>
                            <a:schemeClr val="accent5">
                              <a:lumMod val="75000"/>
                            </a:schemeClr>
                          </a:solidFill>
                          <a:effectLst/>
                          <a:latin typeface="+mj-lt"/>
                        </a:rPr>
                        <a:t>16.47</a:t>
                      </a:r>
                    </a:p>
                  </a:txBody>
                  <a:tcPr marL="5715" marR="5715" marT="5715" marB="0" anchor="ctr">
                    <a:lnL>
                      <a:noFill/>
                    </a:lnL>
                    <a:lnR>
                      <a:noFill/>
                    </a:lnR>
                    <a:lnT>
                      <a:noFill/>
                    </a:lnT>
                    <a:lnB>
                      <a:noFill/>
                    </a:lnB>
                    <a:solidFill>
                      <a:srgbClr val="FFCCCC"/>
                    </a:solidFill>
                  </a:tcPr>
                </a:tc>
                <a:tc>
                  <a:txBody>
                    <a:bodyPr/>
                    <a:lstStyle/>
                    <a:p>
                      <a:pPr algn="ctr" fontAlgn="ctr"/>
                      <a:r>
                        <a:rPr lang="en-US" sz="1100" b="0" i="0" u="none" strike="noStrike" dirty="0">
                          <a:solidFill>
                            <a:schemeClr val="accent5">
                              <a:lumMod val="75000"/>
                            </a:schemeClr>
                          </a:solidFill>
                          <a:effectLst/>
                          <a:latin typeface="+mj-lt"/>
                        </a:rPr>
                        <a:t>14.40</a:t>
                      </a:r>
                    </a:p>
                  </a:txBody>
                  <a:tcPr marL="5715" marR="5715" marT="5715" marB="0" anchor="ctr">
                    <a:lnL>
                      <a:noFill/>
                    </a:lnL>
                    <a:lnR>
                      <a:noFill/>
                    </a:lnR>
                    <a:lnT>
                      <a:noFill/>
                    </a:lnT>
                    <a:lnB>
                      <a:noFill/>
                    </a:lnB>
                    <a:noFill/>
                  </a:tcPr>
                </a:tc>
                <a:extLst>
                  <a:ext uri="{0D108BD9-81ED-4DB2-BD59-A6C34878D82A}">
                    <a16:rowId xmlns:a16="http://schemas.microsoft.com/office/drawing/2014/main" val="3700571986"/>
                  </a:ext>
                </a:extLst>
              </a:tr>
              <a:tr h="239663">
                <a:tc>
                  <a:txBody>
                    <a:bodyPr/>
                    <a:lstStyle/>
                    <a:p>
                      <a:pPr algn="l" rtl="0" fontAlgn="ctr"/>
                      <a:r>
                        <a:rPr lang="en-US" sz="1100" b="0" i="0" u="none" strike="noStrike" dirty="0">
                          <a:solidFill>
                            <a:schemeClr val="accent5">
                              <a:lumMod val="75000"/>
                            </a:schemeClr>
                          </a:solidFill>
                          <a:effectLst/>
                          <a:latin typeface="+mj-lt"/>
                        </a:rPr>
                        <a:t>Readmissions (Per 1,000)</a:t>
                      </a:r>
                    </a:p>
                  </a:txBody>
                  <a:tcPr marL="5715" marR="5715" marT="5715" marB="0" anchor="ctr">
                    <a:lnL>
                      <a:noFill/>
                    </a:lnL>
                    <a:lnR>
                      <a:noFill/>
                    </a:lnR>
                    <a:lnT>
                      <a:noFill/>
                    </a:lnT>
                    <a:lnB>
                      <a:noFill/>
                    </a:lnB>
                  </a:tcPr>
                </a:tc>
                <a:tc>
                  <a:txBody>
                    <a:bodyPr/>
                    <a:lstStyle/>
                    <a:p>
                      <a:pPr algn="ctr" fontAlgn="ctr"/>
                      <a:r>
                        <a:rPr lang="en-US" sz="1100" b="0" i="0" u="none" strike="noStrike" dirty="0">
                          <a:solidFill>
                            <a:schemeClr val="accent5">
                              <a:lumMod val="75000"/>
                            </a:schemeClr>
                          </a:solidFill>
                          <a:effectLst/>
                          <a:latin typeface="+mj-lt"/>
                        </a:rPr>
                        <a:t>3.02</a:t>
                      </a:r>
                    </a:p>
                  </a:txBody>
                  <a:tcPr marL="5715" marR="5715" marT="5715" marB="0" anchor="ctr">
                    <a:lnL>
                      <a:noFill/>
                    </a:lnL>
                    <a:lnR>
                      <a:noFill/>
                    </a:lnR>
                    <a:lnT>
                      <a:noFill/>
                    </a:lnT>
                    <a:lnB>
                      <a:noFill/>
                    </a:lnB>
                    <a:solidFill>
                      <a:srgbClr val="FFCCCC"/>
                    </a:solidFill>
                  </a:tcPr>
                </a:tc>
                <a:tc>
                  <a:txBody>
                    <a:bodyPr/>
                    <a:lstStyle/>
                    <a:p>
                      <a:pPr algn="ctr" fontAlgn="ctr"/>
                      <a:r>
                        <a:rPr lang="en-US" sz="1100" b="0" i="0" u="none" strike="noStrike" dirty="0">
                          <a:solidFill>
                            <a:schemeClr val="accent5">
                              <a:lumMod val="75000"/>
                            </a:schemeClr>
                          </a:solidFill>
                          <a:effectLst/>
                          <a:latin typeface="+mj-lt"/>
                        </a:rPr>
                        <a:t>1.84</a:t>
                      </a:r>
                    </a:p>
                  </a:txBody>
                  <a:tcPr marL="5715" marR="5715" marT="5715" marB="0" anchor="ctr">
                    <a:lnL>
                      <a:noFill/>
                    </a:lnL>
                    <a:lnR>
                      <a:noFill/>
                    </a:lnR>
                    <a:lnT>
                      <a:noFill/>
                    </a:lnT>
                    <a:lnB>
                      <a:noFill/>
                    </a:lnB>
                    <a:noFill/>
                  </a:tcPr>
                </a:tc>
                <a:extLst>
                  <a:ext uri="{0D108BD9-81ED-4DB2-BD59-A6C34878D82A}">
                    <a16:rowId xmlns:a16="http://schemas.microsoft.com/office/drawing/2014/main" val="760319609"/>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85548352"/>
              </p:ext>
            </p:extLst>
          </p:nvPr>
        </p:nvGraphicFramePr>
        <p:xfrm>
          <a:off x="683971" y="4023100"/>
          <a:ext cx="3794303" cy="2301500"/>
        </p:xfrm>
        <a:graphic>
          <a:graphicData uri="http://schemas.openxmlformats.org/drawingml/2006/table">
            <a:tbl>
              <a:tblPr/>
              <a:tblGrid>
                <a:gridCol w="1776057">
                  <a:extLst>
                    <a:ext uri="{9D8B030D-6E8A-4147-A177-3AD203B41FA5}">
                      <a16:colId xmlns:a16="http://schemas.microsoft.com/office/drawing/2014/main" val="180757809"/>
                    </a:ext>
                  </a:extLst>
                </a:gridCol>
                <a:gridCol w="1009123">
                  <a:extLst>
                    <a:ext uri="{9D8B030D-6E8A-4147-A177-3AD203B41FA5}">
                      <a16:colId xmlns:a16="http://schemas.microsoft.com/office/drawing/2014/main" val="3016642429"/>
                    </a:ext>
                  </a:extLst>
                </a:gridCol>
                <a:gridCol w="1009123">
                  <a:extLst>
                    <a:ext uri="{9D8B030D-6E8A-4147-A177-3AD203B41FA5}">
                      <a16:colId xmlns:a16="http://schemas.microsoft.com/office/drawing/2014/main" val="995697224"/>
                    </a:ext>
                  </a:extLst>
                </a:gridCol>
              </a:tblGrid>
              <a:tr h="174667">
                <a:tc>
                  <a:txBody>
                    <a:bodyPr/>
                    <a:lstStyle/>
                    <a:p>
                      <a:pPr marL="0" algn="ctr" defTabSz="914400" rtl="0" eaLnBrk="1" fontAlgn="ctr" latinLnBrk="0" hangingPunct="1"/>
                      <a:endParaRPr lang="en-US" sz="1100" b="1" i="0" u="none" strike="noStrike" kern="1200" dirty="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ctr" latinLnBrk="0" hangingPunct="1"/>
                      <a:r>
                        <a:rPr lang="en-US" sz="1100" b="1" i="0" u="none" strike="noStrike" kern="1200" dirty="0">
                          <a:solidFill>
                            <a:srgbClr val="FFFFFF"/>
                          </a:solidFill>
                          <a:effectLst/>
                          <a:latin typeface="Arial" panose="020B0604020202020204" pitchFamily="34" charset="0"/>
                          <a:ea typeface="+mn-ea"/>
                          <a:cs typeface="Arial" panose="020B0604020202020204" pitchFamily="34" charset="0"/>
                        </a:rPr>
                        <a:t>Patients per 1000 </a:t>
                      </a:r>
                    </a:p>
                    <a:p>
                      <a:pPr marL="0" algn="ctr" defTabSz="914400" rtl="0" eaLnBrk="1" fontAlgn="ctr" latinLnBrk="0" hangingPunct="1"/>
                      <a:endParaRPr lang="en-US" sz="1100" b="1" i="0" u="none" strike="noStrike" kern="1200" dirty="0">
                        <a:solidFill>
                          <a:srgbClr val="FFFFFF"/>
                        </a:solidFill>
                        <a:effectLst/>
                        <a:latin typeface="Arial" panose="020B0604020202020204" pitchFamily="34" charset="0"/>
                        <a:ea typeface="+mn-ea"/>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a:noFill/>
                    </a:lnR>
                    <a:lnT>
                      <a:noFill/>
                    </a:lnT>
                    <a:lnB>
                      <a:noFill/>
                    </a:lnB>
                    <a:solidFill>
                      <a:srgbClr val="002C77"/>
                    </a:solidFill>
                  </a:tcPr>
                </a:tc>
                <a:tc>
                  <a:txBody>
                    <a:bodyPr/>
                    <a:lstStyle/>
                    <a:p>
                      <a:pPr algn="ctr" rtl="0" fontAlgn="ctr"/>
                      <a:r>
                        <a:rPr lang="en-US" sz="1100" b="1" i="0" u="none" strike="noStrike" dirty="0">
                          <a:solidFill>
                            <a:srgbClr val="FFFFFF"/>
                          </a:solidFill>
                          <a:effectLst/>
                          <a:latin typeface="Arial" panose="020B0604020202020204" pitchFamily="34" charset="0"/>
                          <a:cs typeface="Arial" panose="020B0604020202020204" pitchFamily="34" charset="0"/>
                        </a:rPr>
                        <a:t>Segment A</a:t>
                      </a:r>
                    </a:p>
                  </a:txBody>
                  <a:tcPr marL="0" marR="0" marT="0" marB="0" anchor="ctr">
                    <a:lnL>
                      <a:noFill/>
                    </a:lnL>
                    <a:lnR>
                      <a:noFill/>
                    </a:lnR>
                    <a:lnT>
                      <a:noFill/>
                    </a:lnT>
                    <a:lnB>
                      <a:noFill/>
                    </a:lnB>
                    <a:solidFill>
                      <a:srgbClr val="002C77"/>
                    </a:solidFill>
                  </a:tcPr>
                </a:tc>
                <a:tc>
                  <a:txBody>
                    <a:bodyPr/>
                    <a:lstStyle/>
                    <a:p>
                      <a:pPr algn="ctr" rtl="0" fontAlgn="ctr"/>
                      <a:r>
                        <a:rPr lang="en-US" sz="1100" b="1" i="0" u="none" strike="noStrike" dirty="0">
                          <a:solidFill>
                            <a:srgbClr val="FFFFFF"/>
                          </a:solidFill>
                          <a:effectLst/>
                          <a:latin typeface="Arial" panose="020B0604020202020204" pitchFamily="34" charset="0"/>
                          <a:cs typeface="Arial" panose="020B0604020202020204" pitchFamily="34" charset="0"/>
                        </a:rPr>
                        <a:t>Segment B </a:t>
                      </a:r>
                    </a:p>
                  </a:txBody>
                  <a:tcPr marL="0" marR="0" marT="0" marB="0" anchor="ctr">
                    <a:lnL>
                      <a:noFill/>
                    </a:lnL>
                    <a:lnR>
                      <a:noFill/>
                    </a:lnR>
                    <a:lnT>
                      <a:noFill/>
                    </a:lnT>
                    <a:lnB>
                      <a:noFill/>
                    </a:lnB>
                    <a:solidFill>
                      <a:srgbClr val="002C77"/>
                    </a:solidFill>
                  </a:tcPr>
                </a:tc>
                <a:extLst>
                  <a:ext uri="{0D108BD9-81ED-4DB2-BD59-A6C34878D82A}">
                    <a16:rowId xmlns:a16="http://schemas.microsoft.com/office/drawing/2014/main" val="571708905"/>
                  </a:ext>
                </a:extLst>
              </a:tr>
              <a:tr h="179858">
                <a:tc>
                  <a:txBody>
                    <a:bodyPr/>
                    <a:lstStyle/>
                    <a:p>
                      <a:pPr algn="l" rtl="0" fontAlgn="ctr"/>
                      <a:r>
                        <a:rPr lang="en-US" sz="1100" b="0" i="0" u="none" strike="noStrike" dirty="0">
                          <a:solidFill>
                            <a:schemeClr val="accent5">
                              <a:lumMod val="75000"/>
                            </a:schemeClr>
                          </a:solidFill>
                          <a:effectLst/>
                          <a:latin typeface="+mj-lt"/>
                        </a:rPr>
                        <a:t>Anxiety</a:t>
                      </a:r>
                    </a:p>
                  </a:txBody>
                  <a:tcPr marL="0" marR="0" marT="0" marB="0" anchor="ctr">
                    <a:lnL>
                      <a:noFill/>
                    </a:lnL>
                    <a:lnR>
                      <a:noFill/>
                    </a:lnR>
                    <a:lnT>
                      <a:noFill/>
                    </a:lnT>
                    <a:lnB>
                      <a:noFill/>
                    </a:lnB>
                  </a:tcPr>
                </a:tc>
                <a:tc>
                  <a:txBody>
                    <a:bodyPr/>
                    <a:lstStyle/>
                    <a:p>
                      <a:pPr algn="ctr" fontAlgn="ctr"/>
                      <a:r>
                        <a:rPr lang="en-US" sz="1100" b="0" i="0" u="none" strike="noStrike" dirty="0">
                          <a:solidFill>
                            <a:schemeClr val="accent5">
                              <a:lumMod val="75000"/>
                            </a:schemeClr>
                          </a:solidFill>
                          <a:effectLst/>
                          <a:latin typeface="+mj-lt"/>
                        </a:rPr>
                        <a:t>51.7</a:t>
                      </a:r>
                    </a:p>
                  </a:txBody>
                  <a:tcPr marL="5715" marR="5715" marT="5715" marB="0" anchor="ctr">
                    <a:lnL>
                      <a:noFill/>
                    </a:lnL>
                    <a:lnR>
                      <a:noFill/>
                    </a:lnR>
                    <a:lnT>
                      <a:noFill/>
                    </a:lnT>
                    <a:lnB>
                      <a:noFill/>
                    </a:lnB>
                    <a:solidFill>
                      <a:srgbClr val="FFCCCC"/>
                    </a:solidFill>
                  </a:tcPr>
                </a:tc>
                <a:tc>
                  <a:txBody>
                    <a:bodyPr/>
                    <a:lstStyle/>
                    <a:p>
                      <a:pPr algn="ctr" fontAlgn="ctr"/>
                      <a:r>
                        <a:rPr lang="en-US" sz="1100" b="0" i="0" u="none" strike="noStrike" dirty="0">
                          <a:solidFill>
                            <a:schemeClr val="accent5">
                              <a:lumMod val="75000"/>
                            </a:schemeClr>
                          </a:solidFill>
                          <a:effectLst/>
                          <a:latin typeface="+mj-lt"/>
                        </a:rPr>
                        <a:t>44.7</a:t>
                      </a:r>
                    </a:p>
                  </a:txBody>
                  <a:tcPr marL="5715" marR="5715" marT="5715" marB="0" anchor="ctr">
                    <a:lnL>
                      <a:noFill/>
                    </a:lnL>
                    <a:lnR>
                      <a:noFill/>
                    </a:lnR>
                    <a:lnT>
                      <a:noFill/>
                    </a:lnT>
                    <a:lnB>
                      <a:noFill/>
                    </a:lnB>
                    <a:solidFill>
                      <a:srgbClr val="FFCCCC"/>
                    </a:solidFill>
                  </a:tcPr>
                </a:tc>
                <a:extLst>
                  <a:ext uri="{0D108BD9-81ED-4DB2-BD59-A6C34878D82A}">
                    <a16:rowId xmlns:a16="http://schemas.microsoft.com/office/drawing/2014/main" val="719287663"/>
                  </a:ext>
                </a:extLst>
              </a:tr>
              <a:tr h="179858">
                <a:tc>
                  <a:txBody>
                    <a:bodyPr/>
                    <a:lstStyle/>
                    <a:p>
                      <a:pPr algn="l" rtl="0" fontAlgn="ctr"/>
                      <a:r>
                        <a:rPr lang="en-US" sz="1100" b="0" i="0" u="none" strike="noStrike" dirty="0">
                          <a:solidFill>
                            <a:schemeClr val="accent5">
                              <a:lumMod val="75000"/>
                            </a:schemeClr>
                          </a:solidFill>
                          <a:effectLst/>
                          <a:latin typeface="+mj-lt"/>
                        </a:rPr>
                        <a:t>Depression</a:t>
                      </a:r>
                    </a:p>
                  </a:txBody>
                  <a:tcPr marL="0" marR="0" marT="0" marB="0" anchor="ctr">
                    <a:lnL>
                      <a:noFill/>
                    </a:lnL>
                    <a:lnR>
                      <a:noFill/>
                    </a:lnR>
                    <a:lnT>
                      <a:noFill/>
                    </a:lnT>
                    <a:lnB>
                      <a:noFill/>
                    </a:lnB>
                  </a:tcPr>
                </a:tc>
                <a:tc>
                  <a:txBody>
                    <a:bodyPr/>
                    <a:lstStyle/>
                    <a:p>
                      <a:pPr algn="ctr" fontAlgn="ctr"/>
                      <a:r>
                        <a:rPr lang="en-US" sz="1100" b="0" i="0" u="none" strike="noStrike" dirty="0">
                          <a:solidFill>
                            <a:schemeClr val="accent5">
                              <a:lumMod val="75000"/>
                            </a:schemeClr>
                          </a:solidFill>
                          <a:effectLst/>
                          <a:latin typeface="+mj-lt"/>
                        </a:rPr>
                        <a:t>76.4</a:t>
                      </a:r>
                    </a:p>
                  </a:txBody>
                  <a:tcPr marL="5715" marR="5715" marT="5715" marB="0" anchor="ctr">
                    <a:lnL>
                      <a:noFill/>
                    </a:lnL>
                    <a:lnR>
                      <a:noFill/>
                    </a:lnR>
                    <a:lnT>
                      <a:noFill/>
                    </a:lnT>
                    <a:lnB>
                      <a:noFill/>
                    </a:lnB>
                    <a:solidFill>
                      <a:srgbClr val="FFCCCC"/>
                    </a:solidFill>
                  </a:tcPr>
                </a:tc>
                <a:tc>
                  <a:txBody>
                    <a:bodyPr/>
                    <a:lstStyle/>
                    <a:p>
                      <a:pPr algn="ctr" fontAlgn="ctr"/>
                      <a:r>
                        <a:rPr lang="en-US" sz="1100" b="0" i="0" u="none" strike="noStrike" dirty="0">
                          <a:solidFill>
                            <a:schemeClr val="accent5">
                              <a:lumMod val="75000"/>
                            </a:schemeClr>
                          </a:solidFill>
                          <a:effectLst/>
                          <a:latin typeface="+mj-lt"/>
                        </a:rPr>
                        <a:t>67.6</a:t>
                      </a:r>
                    </a:p>
                  </a:txBody>
                  <a:tcPr marL="5715" marR="5715" marT="5715" marB="0" anchor="ctr">
                    <a:lnL>
                      <a:noFill/>
                    </a:lnL>
                    <a:lnR>
                      <a:noFill/>
                    </a:lnR>
                    <a:lnT>
                      <a:noFill/>
                    </a:lnT>
                    <a:lnB>
                      <a:noFill/>
                    </a:lnB>
                    <a:solidFill>
                      <a:srgbClr val="FFCCCC"/>
                    </a:solidFill>
                  </a:tcPr>
                </a:tc>
                <a:extLst>
                  <a:ext uri="{0D108BD9-81ED-4DB2-BD59-A6C34878D82A}">
                    <a16:rowId xmlns:a16="http://schemas.microsoft.com/office/drawing/2014/main" val="3971013152"/>
                  </a:ext>
                </a:extLst>
              </a:tr>
              <a:tr h="179858">
                <a:tc>
                  <a:txBody>
                    <a:bodyPr/>
                    <a:lstStyle/>
                    <a:p>
                      <a:pPr algn="l" rtl="0" fontAlgn="ctr"/>
                      <a:r>
                        <a:rPr lang="en-US" sz="1100" b="0" i="0" u="none" strike="noStrike" dirty="0">
                          <a:solidFill>
                            <a:schemeClr val="accent5">
                              <a:lumMod val="75000"/>
                            </a:schemeClr>
                          </a:solidFill>
                          <a:effectLst/>
                          <a:latin typeface="+mj-lt"/>
                        </a:rPr>
                        <a:t>Hypertension</a:t>
                      </a:r>
                    </a:p>
                  </a:txBody>
                  <a:tcPr marL="0" marR="0" marT="0" marB="0" anchor="ctr">
                    <a:lnL>
                      <a:noFill/>
                    </a:lnL>
                    <a:lnR>
                      <a:noFill/>
                    </a:lnR>
                    <a:lnT>
                      <a:noFill/>
                    </a:lnT>
                    <a:lnB>
                      <a:noFill/>
                    </a:lnB>
                  </a:tcPr>
                </a:tc>
                <a:tc>
                  <a:txBody>
                    <a:bodyPr/>
                    <a:lstStyle/>
                    <a:p>
                      <a:pPr algn="ctr" fontAlgn="ctr"/>
                      <a:r>
                        <a:rPr lang="en-US" sz="1100" b="0" i="0" u="none" strike="noStrike" dirty="0">
                          <a:solidFill>
                            <a:schemeClr val="accent5">
                              <a:lumMod val="75000"/>
                            </a:schemeClr>
                          </a:solidFill>
                          <a:effectLst/>
                          <a:latin typeface="+mj-lt"/>
                        </a:rPr>
                        <a:t>83.5</a:t>
                      </a:r>
                    </a:p>
                  </a:txBody>
                  <a:tcPr marL="5715" marR="5715" marT="5715" marB="0" anchor="ctr">
                    <a:lnL>
                      <a:noFill/>
                    </a:lnL>
                    <a:lnR>
                      <a:noFill/>
                    </a:lnR>
                    <a:lnT>
                      <a:noFill/>
                    </a:lnT>
                    <a:lnB>
                      <a:noFill/>
                    </a:lnB>
                    <a:solidFill>
                      <a:srgbClr val="FFCCCC"/>
                    </a:solidFill>
                  </a:tcPr>
                </a:tc>
                <a:tc>
                  <a:txBody>
                    <a:bodyPr/>
                    <a:lstStyle/>
                    <a:p>
                      <a:pPr algn="ctr" fontAlgn="ctr"/>
                      <a:r>
                        <a:rPr lang="en-US" sz="1100" b="0" i="0" u="none" strike="noStrike" dirty="0">
                          <a:solidFill>
                            <a:schemeClr val="accent5">
                              <a:lumMod val="75000"/>
                            </a:schemeClr>
                          </a:solidFill>
                          <a:effectLst/>
                          <a:latin typeface="+mj-lt"/>
                        </a:rPr>
                        <a:t>58.5</a:t>
                      </a:r>
                    </a:p>
                  </a:txBody>
                  <a:tcPr marL="5715" marR="5715" marT="5715" marB="0" anchor="ctr">
                    <a:lnL>
                      <a:noFill/>
                    </a:lnL>
                    <a:lnR>
                      <a:noFill/>
                    </a:lnR>
                    <a:lnT>
                      <a:noFill/>
                    </a:lnT>
                    <a:lnB>
                      <a:noFill/>
                    </a:lnB>
                    <a:solidFill>
                      <a:srgbClr val="CCFFCC"/>
                    </a:solidFill>
                  </a:tcPr>
                </a:tc>
                <a:extLst>
                  <a:ext uri="{0D108BD9-81ED-4DB2-BD59-A6C34878D82A}">
                    <a16:rowId xmlns:a16="http://schemas.microsoft.com/office/drawing/2014/main" val="1496483739"/>
                  </a:ext>
                </a:extLst>
              </a:tr>
              <a:tr h="179858">
                <a:tc>
                  <a:txBody>
                    <a:bodyPr/>
                    <a:lstStyle/>
                    <a:p>
                      <a:pPr algn="l" rtl="0" fontAlgn="ctr"/>
                      <a:r>
                        <a:rPr lang="en-US" sz="1100" b="0" i="0" u="none" strike="noStrike" dirty="0">
                          <a:solidFill>
                            <a:schemeClr val="accent5">
                              <a:lumMod val="75000"/>
                            </a:schemeClr>
                          </a:solidFill>
                          <a:effectLst/>
                          <a:latin typeface="+mj-lt"/>
                        </a:rPr>
                        <a:t>Coronary Artery Disease</a:t>
                      </a:r>
                    </a:p>
                  </a:txBody>
                  <a:tcPr marL="0" marR="0" marT="0" marB="0" anchor="ctr">
                    <a:lnL>
                      <a:noFill/>
                    </a:lnL>
                    <a:lnR>
                      <a:noFill/>
                    </a:lnR>
                    <a:lnT>
                      <a:noFill/>
                    </a:lnT>
                    <a:lnB>
                      <a:noFill/>
                    </a:lnB>
                  </a:tcPr>
                </a:tc>
                <a:tc>
                  <a:txBody>
                    <a:bodyPr/>
                    <a:lstStyle/>
                    <a:p>
                      <a:pPr algn="ctr" fontAlgn="ctr"/>
                      <a:r>
                        <a:rPr lang="en-US" sz="1100" b="0" i="0" u="none" strike="noStrike" dirty="0">
                          <a:solidFill>
                            <a:schemeClr val="accent5">
                              <a:lumMod val="75000"/>
                            </a:schemeClr>
                          </a:solidFill>
                          <a:effectLst/>
                          <a:latin typeface="+mj-lt"/>
                        </a:rPr>
                        <a:t>14.8</a:t>
                      </a:r>
                    </a:p>
                  </a:txBody>
                  <a:tcPr marL="5715" marR="5715" marT="5715" marB="0" anchor="ctr">
                    <a:lnL>
                      <a:noFill/>
                    </a:lnL>
                    <a:lnR>
                      <a:noFill/>
                    </a:lnR>
                    <a:lnT>
                      <a:noFill/>
                    </a:lnT>
                    <a:lnB>
                      <a:noFill/>
                    </a:lnB>
                    <a:solidFill>
                      <a:srgbClr val="FFCCCC"/>
                    </a:solidFill>
                  </a:tcPr>
                </a:tc>
                <a:tc>
                  <a:txBody>
                    <a:bodyPr/>
                    <a:lstStyle/>
                    <a:p>
                      <a:pPr algn="ctr" fontAlgn="ctr"/>
                      <a:r>
                        <a:rPr lang="en-US" sz="1100" b="0" i="0" u="none" strike="noStrike" dirty="0">
                          <a:solidFill>
                            <a:schemeClr val="accent5">
                              <a:lumMod val="75000"/>
                            </a:schemeClr>
                          </a:solidFill>
                          <a:effectLst/>
                          <a:latin typeface="+mj-lt"/>
                        </a:rPr>
                        <a:t>10.4</a:t>
                      </a:r>
                    </a:p>
                  </a:txBody>
                  <a:tcPr marL="5715" marR="5715" marT="5715" marB="0" anchor="ctr">
                    <a:lnL>
                      <a:noFill/>
                    </a:lnL>
                    <a:lnR>
                      <a:noFill/>
                    </a:lnR>
                    <a:lnT>
                      <a:noFill/>
                    </a:lnT>
                    <a:lnB>
                      <a:noFill/>
                    </a:lnB>
                    <a:solidFill>
                      <a:srgbClr val="FFCCCC"/>
                    </a:solidFill>
                  </a:tcPr>
                </a:tc>
                <a:extLst>
                  <a:ext uri="{0D108BD9-81ED-4DB2-BD59-A6C34878D82A}">
                    <a16:rowId xmlns:a16="http://schemas.microsoft.com/office/drawing/2014/main" val="1724190623"/>
                  </a:ext>
                </a:extLst>
              </a:tr>
              <a:tr h="179858">
                <a:tc>
                  <a:txBody>
                    <a:bodyPr/>
                    <a:lstStyle/>
                    <a:p>
                      <a:pPr algn="l" rtl="0" fontAlgn="ctr"/>
                      <a:r>
                        <a:rPr lang="en-US" sz="1100" b="0" i="0" u="none" strike="noStrike" dirty="0">
                          <a:solidFill>
                            <a:schemeClr val="accent5">
                              <a:lumMod val="75000"/>
                            </a:schemeClr>
                          </a:solidFill>
                          <a:effectLst/>
                          <a:latin typeface="+mj-lt"/>
                        </a:rPr>
                        <a:t>Congestive Heart Failure</a:t>
                      </a:r>
                    </a:p>
                  </a:txBody>
                  <a:tcPr marL="0" marR="0" marT="0" marB="0" anchor="ctr">
                    <a:lnL>
                      <a:noFill/>
                    </a:lnL>
                    <a:lnR>
                      <a:noFill/>
                    </a:lnR>
                    <a:lnT>
                      <a:noFill/>
                    </a:lnT>
                    <a:lnB>
                      <a:noFill/>
                    </a:lnB>
                  </a:tcPr>
                </a:tc>
                <a:tc>
                  <a:txBody>
                    <a:bodyPr/>
                    <a:lstStyle/>
                    <a:p>
                      <a:pPr algn="ctr" fontAlgn="ctr"/>
                      <a:r>
                        <a:rPr lang="en-US" sz="1100" b="0" i="0" u="none" strike="noStrike" dirty="0">
                          <a:solidFill>
                            <a:schemeClr val="accent5">
                              <a:lumMod val="75000"/>
                            </a:schemeClr>
                          </a:solidFill>
                          <a:effectLst/>
                          <a:latin typeface="+mj-lt"/>
                        </a:rPr>
                        <a:t>2.3</a:t>
                      </a:r>
                    </a:p>
                  </a:txBody>
                  <a:tcPr marL="5715" marR="5715" marT="5715" marB="0" anchor="ctr">
                    <a:lnL>
                      <a:noFill/>
                    </a:lnL>
                    <a:lnR>
                      <a:noFill/>
                    </a:lnR>
                    <a:lnT>
                      <a:noFill/>
                    </a:lnT>
                    <a:lnB>
                      <a:noFill/>
                    </a:lnB>
                    <a:solidFill>
                      <a:srgbClr val="FFCCCC"/>
                    </a:solidFill>
                  </a:tcPr>
                </a:tc>
                <a:tc>
                  <a:txBody>
                    <a:bodyPr/>
                    <a:lstStyle/>
                    <a:p>
                      <a:pPr algn="ctr" fontAlgn="ctr"/>
                      <a:r>
                        <a:rPr lang="en-US" sz="1100" b="0" i="0" u="none" strike="noStrike" dirty="0">
                          <a:solidFill>
                            <a:schemeClr val="accent5">
                              <a:lumMod val="75000"/>
                            </a:schemeClr>
                          </a:solidFill>
                          <a:effectLst/>
                          <a:latin typeface="+mj-lt"/>
                        </a:rPr>
                        <a:t>1.8</a:t>
                      </a:r>
                    </a:p>
                  </a:txBody>
                  <a:tcPr marL="5715" marR="5715" marT="5715" marB="0" anchor="ctr">
                    <a:lnL>
                      <a:noFill/>
                    </a:lnL>
                    <a:lnR>
                      <a:noFill/>
                    </a:lnR>
                    <a:lnT>
                      <a:noFill/>
                    </a:lnT>
                    <a:lnB>
                      <a:noFill/>
                    </a:lnB>
                    <a:noFill/>
                  </a:tcPr>
                </a:tc>
                <a:extLst>
                  <a:ext uri="{0D108BD9-81ED-4DB2-BD59-A6C34878D82A}">
                    <a16:rowId xmlns:a16="http://schemas.microsoft.com/office/drawing/2014/main" val="2498189964"/>
                  </a:ext>
                </a:extLst>
              </a:tr>
              <a:tr h="179858">
                <a:tc>
                  <a:txBody>
                    <a:bodyPr/>
                    <a:lstStyle/>
                    <a:p>
                      <a:pPr algn="l" rtl="0" fontAlgn="ctr"/>
                      <a:r>
                        <a:rPr lang="en-US" sz="1100" b="0" i="0" u="none" strike="noStrike" dirty="0">
                          <a:solidFill>
                            <a:schemeClr val="accent5">
                              <a:lumMod val="75000"/>
                            </a:schemeClr>
                          </a:solidFill>
                          <a:effectLst/>
                          <a:latin typeface="+mj-lt"/>
                        </a:rPr>
                        <a:t>Diabetes</a:t>
                      </a:r>
                    </a:p>
                  </a:txBody>
                  <a:tcPr marL="0" marR="0" marT="0" marB="0" anchor="ctr">
                    <a:lnL>
                      <a:noFill/>
                    </a:lnL>
                    <a:lnR>
                      <a:noFill/>
                    </a:lnR>
                    <a:lnT>
                      <a:noFill/>
                    </a:lnT>
                    <a:lnB>
                      <a:noFill/>
                    </a:lnB>
                  </a:tcPr>
                </a:tc>
                <a:tc>
                  <a:txBody>
                    <a:bodyPr/>
                    <a:lstStyle/>
                    <a:p>
                      <a:pPr algn="ctr" fontAlgn="ctr"/>
                      <a:r>
                        <a:rPr lang="en-US" sz="1100" b="0" i="0" u="none" strike="noStrike" dirty="0">
                          <a:solidFill>
                            <a:schemeClr val="accent5">
                              <a:lumMod val="75000"/>
                            </a:schemeClr>
                          </a:solidFill>
                          <a:effectLst/>
                          <a:latin typeface="+mj-lt"/>
                        </a:rPr>
                        <a:t>52.3</a:t>
                      </a:r>
                    </a:p>
                  </a:txBody>
                  <a:tcPr marL="5715" marR="5715" marT="5715" marB="0" anchor="ctr">
                    <a:lnL>
                      <a:noFill/>
                    </a:lnL>
                    <a:lnR>
                      <a:noFill/>
                    </a:lnR>
                    <a:lnT>
                      <a:noFill/>
                    </a:lnT>
                    <a:lnB>
                      <a:noFill/>
                    </a:lnB>
                    <a:solidFill>
                      <a:srgbClr val="FFCCCC"/>
                    </a:solidFill>
                  </a:tcPr>
                </a:tc>
                <a:tc>
                  <a:txBody>
                    <a:bodyPr/>
                    <a:lstStyle/>
                    <a:p>
                      <a:pPr algn="ctr" fontAlgn="ctr"/>
                      <a:r>
                        <a:rPr lang="en-US" sz="1100" b="0" i="0" u="none" strike="noStrike" dirty="0">
                          <a:solidFill>
                            <a:schemeClr val="accent5">
                              <a:lumMod val="75000"/>
                            </a:schemeClr>
                          </a:solidFill>
                          <a:effectLst/>
                          <a:latin typeface="+mj-lt"/>
                        </a:rPr>
                        <a:t>37.3</a:t>
                      </a:r>
                    </a:p>
                  </a:txBody>
                  <a:tcPr marL="5715" marR="5715" marT="5715" marB="0" anchor="ctr">
                    <a:lnL>
                      <a:noFill/>
                    </a:lnL>
                    <a:lnR>
                      <a:noFill/>
                    </a:lnR>
                    <a:lnT>
                      <a:noFill/>
                    </a:lnT>
                    <a:lnB>
                      <a:noFill/>
                    </a:lnB>
                    <a:solidFill>
                      <a:srgbClr val="CCFFCC"/>
                    </a:solidFill>
                  </a:tcPr>
                </a:tc>
                <a:extLst>
                  <a:ext uri="{0D108BD9-81ED-4DB2-BD59-A6C34878D82A}">
                    <a16:rowId xmlns:a16="http://schemas.microsoft.com/office/drawing/2014/main" val="3234127461"/>
                  </a:ext>
                </a:extLst>
              </a:tr>
              <a:tr h="179858">
                <a:tc>
                  <a:txBody>
                    <a:bodyPr/>
                    <a:lstStyle/>
                    <a:p>
                      <a:pPr algn="l" rtl="0" fontAlgn="ctr"/>
                      <a:r>
                        <a:rPr lang="en-US" sz="1100" b="0" i="0" u="none" strike="noStrike">
                          <a:solidFill>
                            <a:schemeClr val="accent5">
                              <a:lumMod val="75000"/>
                            </a:schemeClr>
                          </a:solidFill>
                          <a:effectLst/>
                          <a:latin typeface="+mj-lt"/>
                        </a:rPr>
                        <a:t>Obesity</a:t>
                      </a:r>
                    </a:p>
                  </a:txBody>
                  <a:tcPr marL="0" marR="0" marT="0" marB="0" anchor="ctr">
                    <a:lnL>
                      <a:noFill/>
                    </a:lnL>
                    <a:lnR>
                      <a:noFill/>
                    </a:lnR>
                    <a:lnT>
                      <a:noFill/>
                    </a:lnT>
                    <a:lnB>
                      <a:noFill/>
                    </a:lnB>
                  </a:tcPr>
                </a:tc>
                <a:tc>
                  <a:txBody>
                    <a:bodyPr/>
                    <a:lstStyle/>
                    <a:p>
                      <a:pPr algn="ctr" fontAlgn="ctr"/>
                      <a:r>
                        <a:rPr lang="en-US" sz="1100" b="0" i="0" u="none" strike="noStrike">
                          <a:solidFill>
                            <a:schemeClr val="accent5">
                              <a:lumMod val="75000"/>
                            </a:schemeClr>
                          </a:solidFill>
                          <a:effectLst/>
                          <a:latin typeface="+mj-lt"/>
                        </a:rPr>
                        <a:t>17.3</a:t>
                      </a:r>
                    </a:p>
                  </a:txBody>
                  <a:tcPr marL="5715" marR="5715" marT="5715" marB="0" anchor="ctr">
                    <a:lnL>
                      <a:noFill/>
                    </a:lnL>
                    <a:lnR>
                      <a:noFill/>
                    </a:lnR>
                    <a:lnT>
                      <a:noFill/>
                    </a:lnT>
                    <a:lnB>
                      <a:noFill/>
                    </a:lnB>
                    <a:noFill/>
                  </a:tcPr>
                </a:tc>
                <a:tc>
                  <a:txBody>
                    <a:bodyPr/>
                    <a:lstStyle/>
                    <a:p>
                      <a:pPr algn="ctr" fontAlgn="ctr"/>
                      <a:r>
                        <a:rPr lang="en-US" sz="1100" b="0" i="0" u="none" strike="noStrike" dirty="0">
                          <a:solidFill>
                            <a:schemeClr val="accent5">
                              <a:lumMod val="75000"/>
                            </a:schemeClr>
                          </a:solidFill>
                          <a:effectLst/>
                          <a:latin typeface="+mj-lt"/>
                        </a:rPr>
                        <a:t>13.7</a:t>
                      </a:r>
                    </a:p>
                  </a:txBody>
                  <a:tcPr marL="5715" marR="5715" marT="5715" marB="0" anchor="ctr">
                    <a:lnL>
                      <a:noFill/>
                    </a:lnL>
                    <a:lnR>
                      <a:noFill/>
                    </a:lnR>
                    <a:lnT>
                      <a:noFill/>
                    </a:lnT>
                    <a:lnB>
                      <a:noFill/>
                    </a:lnB>
                    <a:solidFill>
                      <a:srgbClr val="CCFFCC"/>
                    </a:solidFill>
                  </a:tcPr>
                </a:tc>
                <a:extLst>
                  <a:ext uri="{0D108BD9-81ED-4DB2-BD59-A6C34878D82A}">
                    <a16:rowId xmlns:a16="http://schemas.microsoft.com/office/drawing/2014/main" val="3841114560"/>
                  </a:ext>
                </a:extLst>
              </a:tr>
              <a:tr h="179858">
                <a:tc>
                  <a:txBody>
                    <a:bodyPr/>
                    <a:lstStyle/>
                    <a:p>
                      <a:pPr algn="l" rtl="0" fontAlgn="ctr"/>
                      <a:r>
                        <a:rPr lang="en-US" sz="1100" b="0" i="0" u="none" strike="noStrike" dirty="0">
                          <a:solidFill>
                            <a:schemeClr val="accent5">
                              <a:lumMod val="75000"/>
                            </a:schemeClr>
                          </a:solidFill>
                          <a:effectLst/>
                          <a:latin typeface="+mj-lt"/>
                        </a:rPr>
                        <a:t>Asthma</a:t>
                      </a:r>
                    </a:p>
                  </a:txBody>
                  <a:tcPr marL="0" marR="0" marT="0" marB="0" anchor="ctr">
                    <a:lnL>
                      <a:noFill/>
                    </a:lnL>
                    <a:lnR>
                      <a:noFill/>
                    </a:lnR>
                    <a:lnT>
                      <a:noFill/>
                    </a:lnT>
                    <a:lnB>
                      <a:noFill/>
                    </a:lnB>
                  </a:tcPr>
                </a:tc>
                <a:tc>
                  <a:txBody>
                    <a:bodyPr/>
                    <a:lstStyle/>
                    <a:p>
                      <a:pPr algn="ctr" fontAlgn="ctr"/>
                      <a:r>
                        <a:rPr lang="en-US" sz="1100" b="0" i="0" u="none" strike="noStrike" dirty="0">
                          <a:solidFill>
                            <a:schemeClr val="accent5">
                              <a:lumMod val="75000"/>
                            </a:schemeClr>
                          </a:solidFill>
                          <a:effectLst/>
                          <a:latin typeface="+mj-lt"/>
                        </a:rPr>
                        <a:t>23.6</a:t>
                      </a:r>
                    </a:p>
                  </a:txBody>
                  <a:tcPr marL="5715" marR="5715" marT="5715" marB="0" anchor="ctr">
                    <a:lnL>
                      <a:noFill/>
                    </a:lnL>
                    <a:lnR>
                      <a:noFill/>
                    </a:lnR>
                    <a:lnT>
                      <a:noFill/>
                    </a:lnT>
                    <a:lnB>
                      <a:noFill/>
                    </a:lnB>
                    <a:solidFill>
                      <a:srgbClr val="FFCCCC"/>
                    </a:solidFill>
                  </a:tcPr>
                </a:tc>
                <a:tc>
                  <a:txBody>
                    <a:bodyPr/>
                    <a:lstStyle/>
                    <a:p>
                      <a:pPr algn="ctr" fontAlgn="ctr"/>
                      <a:r>
                        <a:rPr lang="en-US" sz="1100" b="0" i="0" u="none" strike="noStrike" dirty="0">
                          <a:solidFill>
                            <a:schemeClr val="accent5">
                              <a:lumMod val="75000"/>
                            </a:schemeClr>
                          </a:solidFill>
                          <a:effectLst/>
                          <a:latin typeface="+mj-lt"/>
                        </a:rPr>
                        <a:t>18.6</a:t>
                      </a:r>
                    </a:p>
                  </a:txBody>
                  <a:tcPr marL="5715" marR="5715" marT="5715" marB="0" anchor="ctr">
                    <a:lnL>
                      <a:noFill/>
                    </a:lnL>
                    <a:lnR>
                      <a:noFill/>
                    </a:lnR>
                    <a:lnT>
                      <a:noFill/>
                    </a:lnT>
                    <a:lnB>
                      <a:noFill/>
                    </a:lnB>
                    <a:solidFill>
                      <a:srgbClr val="CCFFCC"/>
                    </a:solidFill>
                  </a:tcPr>
                </a:tc>
                <a:extLst>
                  <a:ext uri="{0D108BD9-81ED-4DB2-BD59-A6C34878D82A}">
                    <a16:rowId xmlns:a16="http://schemas.microsoft.com/office/drawing/2014/main" val="269414474"/>
                  </a:ext>
                </a:extLst>
              </a:tr>
              <a:tr h="179858">
                <a:tc>
                  <a:txBody>
                    <a:bodyPr/>
                    <a:lstStyle/>
                    <a:p>
                      <a:pPr algn="l" rtl="0" fontAlgn="ctr"/>
                      <a:r>
                        <a:rPr lang="en-US" sz="1100" b="0" i="0" u="none" strike="noStrike" dirty="0">
                          <a:solidFill>
                            <a:schemeClr val="accent5">
                              <a:lumMod val="75000"/>
                            </a:schemeClr>
                          </a:solidFill>
                          <a:effectLst/>
                          <a:latin typeface="+mj-lt"/>
                        </a:rPr>
                        <a:t>Osteoarthritis</a:t>
                      </a:r>
                    </a:p>
                  </a:txBody>
                  <a:tcPr marL="0" marR="0" marT="0" marB="0" anchor="ctr">
                    <a:lnL>
                      <a:noFill/>
                    </a:lnL>
                    <a:lnR>
                      <a:noFill/>
                    </a:lnR>
                    <a:lnT>
                      <a:noFill/>
                    </a:lnT>
                    <a:lnB>
                      <a:noFill/>
                    </a:lnB>
                  </a:tcPr>
                </a:tc>
                <a:tc>
                  <a:txBody>
                    <a:bodyPr/>
                    <a:lstStyle/>
                    <a:p>
                      <a:pPr algn="ctr" fontAlgn="ctr"/>
                      <a:r>
                        <a:rPr lang="en-US" sz="1100" b="0" i="0" u="none" strike="noStrike" dirty="0">
                          <a:solidFill>
                            <a:schemeClr val="accent5">
                              <a:lumMod val="75000"/>
                            </a:schemeClr>
                          </a:solidFill>
                          <a:effectLst/>
                          <a:latin typeface="+mj-lt"/>
                        </a:rPr>
                        <a:t>42.7</a:t>
                      </a:r>
                    </a:p>
                  </a:txBody>
                  <a:tcPr marL="5715" marR="5715" marT="5715" marB="0" anchor="ctr">
                    <a:lnL>
                      <a:noFill/>
                    </a:lnL>
                    <a:lnR>
                      <a:noFill/>
                    </a:lnR>
                    <a:lnT>
                      <a:noFill/>
                    </a:lnT>
                    <a:lnB>
                      <a:noFill/>
                    </a:lnB>
                    <a:solidFill>
                      <a:srgbClr val="FFCCCC"/>
                    </a:solidFill>
                  </a:tcPr>
                </a:tc>
                <a:tc>
                  <a:txBody>
                    <a:bodyPr/>
                    <a:lstStyle/>
                    <a:p>
                      <a:pPr algn="ctr" fontAlgn="ctr"/>
                      <a:r>
                        <a:rPr lang="en-US" sz="1100" b="0" i="0" u="none" strike="noStrike" dirty="0">
                          <a:solidFill>
                            <a:schemeClr val="accent5">
                              <a:lumMod val="75000"/>
                            </a:schemeClr>
                          </a:solidFill>
                          <a:effectLst/>
                          <a:latin typeface="+mj-lt"/>
                        </a:rPr>
                        <a:t>29.2</a:t>
                      </a:r>
                    </a:p>
                  </a:txBody>
                  <a:tcPr marL="5715" marR="5715" marT="5715" marB="0" anchor="ctr">
                    <a:lnL>
                      <a:noFill/>
                    </a:lnL>
                    <a:lnR>
                      <a:noFill/>
                    </a:lnR>
                    <a:lnT>
                      <a:noFill/>
                    </a:lnT>
                    <a:lnB>
                      <a:noFill/>
                    </a:lnB>
                    <a:noFill/>
                  </a:tcPr>
                </a:tc>
                <a:extLst>
                  <a:ext uri="{0D108BD9-81ED-4DB2-BD59-A6C34878D82A}">
                    <a16:rowId xmlns:a16="http://schemas.microsoft.com/office/drawing/2014/main" val="67440729"/>
                  </a:ext>
                </a:extLst>
              </a:tr>
              <a:tr h="179858">
                <a:tc>
                  <a:txBody>
                    <a:bodyPr/>
                    <a:lstStyle/>
                    <a:p>
                      <a:pPr algn="l" rtl="0" fontAlgn="ctr"/>
                      <a:r>
                        <a:rPr lang="en-US" sz="1100" b="0" i="0" u="none" strike="noStrike" dirty="0">
                          <a:solidFill>
                            <a:schemeClr val="accent5">
                              <a:lumMod val="75000"/>
                            </a:schemeClr>
                          </a:solidFill>
                          <a:effectLst/>
                          <a:latin typeface="+mj-lt"/>
                        </a:rPr>
                        <a:t>Low Back Disorder</a:t>
                      </a:r>
                    </a:p>
                  </a:txBody>
                  <a:tcPr marL="0" marR="0" marT="0" marB="0" anchor="ctr">
                    <a:lnL>
                      <a:noFill/>
                    </a:lnL>
                    <a:lnR>
                      <a:noFill/>
                    </a:lnR>
                    <a:lnT>
                      <a:noFill/>
                    </a:lnT>
                    <a:lnB>
                      <a:noFill/>
                    </a:lnB>
                  </a:tcPr>
                </a:tc>
                <a:tc>
                  <a:txBody>
                    <a:bodyPr/>
                    <a:lstStyle/>
                    <a:p>
                      <a:pPr algn="ctr" fontAlgn="ctr"/>
                      <a:r>
                        <a:rPr lang="en-US" sz="1100" b="0" i="0" u="none" strike="noStrike" dirty="0">
                          <a:solidFill>
                            <a:schemeClr val="accent5">
                              <a:lumMod val="75000"/>
                            </a:schemeClr>
                          </a:solidFill>
                          <a:effectLst/>
                          <a:latin typeface="+mj-lt"/>
                        </a:rPr>
                        <a:t>67.4</a:t>
                      </a:r>
                    </a:p>
                  </a:txBody>
                  <a:tcPr marL="5715" marR="5715" marT="5715" marB="0" anchor="ctr">
                    <a:lnL>
                      <a:noFill/>
                    </a:lnL>
                    <a:lnR>
                      <a:noFill/>
                    </a:lnR>
                    <a:lnT>
                      <a:noFill/>
                    </a:lnT>
                    <a:lnB>
                      <a:noFill/>
                    </a:lnB>
                    <a:solidFill>
                      <a:srgbClr val="FFCCCC"/>
                    </a:solidFill>
                  </a:tcPr>
                </a:tc>
                <a:tc>
                  <a:txBody>
                    <a:bodyPr/>
                    <a:lstStyle/>
                    <a:p>
                      <a:pPr algn="ctr" fontAlgn="ctr"/>
                      <a:r>
                        <a:rPr lang="en-US" sz="1100" b="0" i="0" u="none" strike="noStrike" dirty="0">
                          <a:solidFill>
                            <a:schemeClr val="accent5">
                              <a:lumMod val="75000"/>
                            </a:schemeClr>
                          </a:solidFill>
                          <a:effectLst/>
                          <a:latin typeface="+mj-lt"/>
                        </a:rPr>
                        <a:t>50.9</a:t>
                      </a:r>
                    </a:p>
                  </a:txBody>
                  <a:tcPr marL="5715" marR="5715" marT="5715" marB="0" anchor="ctr">
                    <a:lnL>
                      <a:noFill/>
                    </a:lnL>
                    <a:lnR>
                      <a:noFill/>
                    </a:lnR>
                    <a:lnT>
                      <a:noFill/>
                    </a:lnT>
                    <a:lnB>
                      <a:noFill/>
                    </a:lnB>
                    <a:solidFill>
                      <a:srgbClr val="CCFFCC"/>
                    </a:solidFill>
                  </a:tcPr>
                </a:tc>
                <a:extLst>
                  <a:ext uri="{0D108BD9-81ED-4DB2-BD59-A6C34878D82A}">
                    <a16:rowId xmlns:a16="http://schemas.microsoft.com/office/drawing/2014/main" val="3387345228"/>
                  </a:ext>
                </a:extLst>
              </a:tr>
            </a:tbl>
          </a:graphicData>
        </a:graphic>
      </p:graphicFrame>
    </p:spTree>
    <p:extLst>
      <p:ext uri="{BB962C8B-B14F-4D97-AF65-F5344CB8AC3E}">
        <p14:creationId xmlns:p14="http://schemas.microsoft.com/office/powerpoint/2010/main" val="1124324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Introduction</a:t>
            </a:r>
          </a:p>
        </p:txBody>
      </p:sp>
      <p:sp>
        <p:nvSpPr>
          <p:cNvPr id="20" name="Rectangle 19"/>
          <p:cNvSpPr>
            <a:spLocks noChangeArrowheads="1"/>
          </p:cNvSpPr>
          <p:nvPr/>
        </p:nvSpPr>
        <p:spPr bwMode="gray">
          <a:xfrm>
            <a:off x="431074" y="3766817"/>
            <a:ext cx="8569233"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2000">
                <a:solidFill>
                  <a:schemeClr val="tx1"/>
                </a:solidFill>
                <a:latin typeface="Arial" charset="0"/>
                <a:ea typeface="MS PGothic" pitchFamily="34" charset="-128"/>
              </a:defRPr>
            </a:lvl1pPr>
            <a:lvl2pPr marL="241300" indent="-160338"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algn="ctr" eaLnBrk="0" fontAlgn="base" hangingPunct="0">
              <a:lnSpc>
                <a:spcPct val="86000"/>
              </a:lnSpc>
              <a:spcBef>
                <a:spcPct val="0"/>
              </a:spcBef>
              <a:spcAft>
                <a:spcPct val="0"/>
              </a:spcAft>
              <a:defRPr sz="2000">
                <a:solidFill>
                  <a:schemeClr val="tx1"/>
                </a:solidFill>
                <a:latin typeface="Arial" charset="0"/>
                <a:ea typeface="MS PGothic" pitchFamily="34" charset="-128"/>
              </a:defRPr>
            </a:lvl6pPr>
            <a:lvl7pPr marL="2971800" indent="-228600" algn="ctr" eaLnBrk="0" fontAlgn="base" hangingPunct="0">
              <a:lnSpc>
                <a:spcPct val="86000"/>
              </a:lnSpc>
              <a:spcBef>
                <a:spcPct val="0"/>
              </a:spcBef>
              <a:spcAft>
                <a:spcPct val="0"/>
              </a:spcAft>
              <a:defRPr sz="2000">
                <a:solidFill>
                  <a:schemeClr val="tx1"/>
                </a:solidFill>
                <a:latin typeface="Arial" charset="0"/>
                <a:ea typeface="MS PGothic" pitchFamily="34" charset="-128"/>
              </a:defRPr>
            </a:lvl7pPr>
            <a:lvl8pPr marL="3429000" indent="-228600" algn="ctr" eaLnBrk="0" fontAlgn="base" hangingPunct="0">
              <a:lnSpc>
                <a:spcPct val="86000"/>
              </a:lnSpc>
              <a:spcBef>
                <a:spcPct val="0"/>
              </a:spcBef>
              <a:spcAft>
                <a:spcPct val="0"/>
              </a:spcAft>
              <a:defRPr sz="2000">
                <a:solidFill>
                  <a:schemeClr val="tx1"/>
                </a:solidFill>
                <a:latin typeface="Arial" charset="0"/>
                <a:ea typeface="MS PGothic" pitchFamily="34" charset="-128"/>
              </a:defRPr>
            </a:lvl8pPr>
            <a:lvl9pPr marL="3886200" indent="-228600" algn="ctr" eaLnBrk="0" fontAlgn="base" hangingPunct="0">
              <a:lnSpc>
                <a:spcPct val="86000"/>
              </a:lnSpc>
              <a:spcBef>
                <a:spcPct val="0"/>
              </a:spcBef>
              <a:spcAft>
                <a:spcPct val="0"/>
              </a:spcAft>
              <a:defRPr sz="2000">
                <a:solidFill>
                  <a:schemeClr val="tx1"/>
                </a:solidFill>
                <a:latin typeface="Arial" charset="0"/>
                <a:ea typeface="MS PGothic" pitchFamily="34" charset="-128"/>
              </a:defRPr>
            </a:lvl9pPr>
          </a:lstStyle>
          <a:p>
            <a:r>
              <a:rPr lang="en-US" sz="1400" b="1" dirty="0">
                <a:latin typeface="+mn-lt"/>
                <a:ea typeface="Times New Roman" panose="02020603050405020304" pitchFamily="18" charset="0"/>
              </a:rPr>
              <a:t>LEAH MALOF</a:t>
            </a:r>
            <a:r>
              <a:rPr lang="en-US" sz="1400" dirty="0">
                <a:latin typeface="+mn-lt"/>
                <a:ea typeface="Times New Roman" panose="02020603050405020304" pitchFamily="18" charset="0"/>
              </a:rPr>
              <a:t> is a principal in Mercer’s Data, Technology and Analytics practice.  Leah brings practicality to her consulting, engaging all the influential parties within the health care ecosystem toward common goals that centers around her clients. Specific experience includes: utilization and complex and catastrophic case management, disability management, wellness and chronic disease management, medical claims management, hospital administration,  centers of excellence program selection and implementation, incentive design and communications. </a:t>
            </a:r>
          </a:p>
          <a:p>
            <a:endParaRPr lang="en-US" sz="1400" dirty="0">
              <a:latin typeface="+mn-lt"/>
              <a:ea typeface="Times New Roman" panose="02020603050405020304" pitchFamily="18" charset="0"/>
            </a:endParaRPr>
          </a:p>
          <a:p>
            <a:r>
              <a:rPr lang="en-US" sz="1400" dirty="0">
                <a:latin typeface="+mn-lt"/>
                <a:ea typeface="Times New Roman" panose="02020603050405020304" pitchFamily="18" charset="0"/>
              </a:rPr>
              <a:t>Leah has more than 30 years of experience within the health care industry.</a:t>
            </a:r>
          </a:p>
          <a:p>
            <a:endParaRPr lang="en-US" sz="1400" dirty="0">
              <a:latin typeface="+mn-lt"/>
              <a:ea typeface="Times New Roman" panose="02020603050405020304" pitchFamily="18" charset="0"/>
            </a:endParaRPr>
          </a:p>
          <a:p>
            <a:r>
              <a:rPr lang="en-US" sz="1400" dirty="0">
                <a:latin typeface="+mn-lt"/>
                <a:ea typeface="Times New Roman" panose="02020603050405020304" pitchFamily="18" charset="0"/>
              </a:rPr>
              <a:t>Leah has a Masters in speech pathology specializing in neurology from Indiana University and a BA in psychology and education from Emory University.  </a:t>
            </a:r>
            <a:endParaRPr lang="en-US" sz="1400" dirty="0">
              <a:effectLst/>
              <a:latin typeface="+mn-lt"/>
              <a:ea typeface="Times New Roman" panose="02020603050405020304" pitchFamily="18" charset="0"/>
            </a:endParaRPr>
          </a:p>
        </p:txBody>
      </p:sp>
      <p:pic>
        <p:nvPicPr>
          <p:cNvPr id="23" name="Picture 22"/>
          <p:cNvPicPr>
            <a:picLocks noChangeAspect="1"/>
          </p:cNvPicPr>
          <p:nvPr/>
        </p:nvPicPr>
        <p:blipFill>
          <a:blip r:embed="rId3"/>
          <a:stretch>
            <a:fillRect/>
          </a:stretch>
        </p:blipFill>
        <p:spPr>
          <a:xfrm>
            <a:off x="3213852" y="1280160"/>
            <a:ext cx="1569263" cy="2166660"/>
          </a:xfrm>
          <a:prstGeom prst="rect">
            <a:avLst/>
          </a:prstGeom>
        </p:spPr>
      </p:pic>
    </p:spTree>
    <p:custDataLst>
      <p:tags r:id="rId1"/>
    </p:custDataLst>
    <p:extLst>
      <p:ext uri="{BB962C8B-B14F-4D97-AF65-F5344CB8AC3E}">
        <p14:creationId xmlns:p14="http://schemas.microsoft.com/office/powerpoint/2010/main" val="3965709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9">
            <a:extLst>
              <a:ext uri="{FF2B5EF4-FFF2-40B4-BE49-F238E27FC236}">
                <a16:creationId xmlns:a16="http://schemas.microsoft.com/office/drawing/2014/main" id="{C51F6783-7BD6-EA4B-AF15-BF8AA55965B1}"/>
              </a:ext>
            </a:extLst>
          </p:cNvPr>
          <p:cNvGraphicFramePr>
            <a:graphicFrameLocks/>
          </p:cNvGraphicFramePr>
          <p:nvPr>
            <p:extLst>
              <p:ext uri="{D42A27DB-BD31-4B8C-83A1-F6EECF244321}">
                <p14:modId xmlns:p14="http://schemas.microsoft.com/office/powerpoint/2010/main" val="1595071609"/>
              </p:ext>
            </p:extLst>
          </p:nvPr>
        </p:nvGraphicFramePr>
        <p:xfrm>
          <a:off x="705615" y="3051834"/>
          <a:ext cx="3741258" cy="2838497"/>
        </p:xfrm>
        <a:graphic>
          <a:graphicData uri="http://schemas.openxmlformats.org/drawingml/2006/table">
            <a:tbl>
              <a:tblPr firstRow="1" bandRow="1">
                <a:tableStyleId>{5C22544A-7EE6-4342-B048-85BDC9FD1C3A}</a:tableStyleId>
              </a:tblPr>
              <a:tblGrid>
                <a:gridCol w="196908">
                  <a:extLst>
                    <a:ext uri="{9D8B030D-6E8A-4147-A177-3AD203B41FA5}">
                      <a16:colId xmlns:a16="http://schemas.microsoft.com/office/drawing/2014/main" val="2026803124"/>
                    </a:ext>
                  </a:extLst>
                </a:gridCol>
                <a:gridCol w="590725">
                  <a:extLst>
                    <a:ext uri="{9D8B030D-6E8A-4147-A177-3AD203B41FA5}">
                      <a16:colId xmlns:a16="http://schemas.microsoft.com/office/drawing/2014/main" val="2607763921"/>
                    </a:ext>
                  </a:extLst>
                </a:gridCol>
                <a:gridCol w="590725">
                  <a:extLst>
                    <a:ext uri="{9D8B030D-6E8A-4147-A177-3AD203B41FA5}">
                      <a16:colId xmlns:a16="http://schemas.microsoft.com/office/drawing/2014/main" val="3295692839"/>
                    </a:ext>
                  </a:extLst>
                </a:gridCol>
                <a:gridCol w="590725">
                  <a:extLst>
                    <a:ext uri="{9D8B030D-6E8A-4147-A177-3AD203B41FA5}">
                      <a16:colId xmlns:a16="http://schemas.microsoft.com/office/drawing/2014/main" val="2630417063"/>
                    </a:ext>
                  </a:extLst>
                </a:gridCol>
                <a:gridCol w="590725">
                  <a:extLst>
                    <a:ext uri="{9D8B030D-6E8A-4147-A177-3AD203B41FA5}">
                      <a16:colId xmlns:a16="http://schemas.microsoft.com/office/drawing/2014/main" val="2676882555"/>
                    </a:ext>
                  </a:extLst>
                </a:gridCol>
                <a:gridCol w="590725">
                  <a:extLst>
                    <a:ext uri="{9D8B030D-6E8A-4147-A177-3AD203B41FA5}">
                      <a16:colId xmlns:a16="http://schemas.microsoft.com/office/drawing/2014/main" val="2517998864"/>
                    </a:ext>
                  </a:extLst>
                </a:gridCol>
                <a:gridCol w="590725">
                  <a:extLst>
                    <a:ext uri="{9D8B030D-6E8A-4147-A177-3AD203B41FA5}">
                      <a16:colId xmlns:a16="http://schemas.microsoft.com/office/drawing/2014/main" val="3109790492"/>
                    </a:ext>
                  </a:extLst>
                </a:gridCol>
              </a:tblGrid>
              <a:tr h="326804">
                <a:tc rowSpan="2" gridSpan="2">
                  <a:txBody>
                    <a:bodyPr/>
                    <a:lstStyle/>
                    <a:p>
                      <a:pPr marL="0" algn="ctr"/>
                      <a:r>
                        <a:rPr lang="en-US" sz="1100" dirty="0">
                          <a:solidFill>
                            <a:schemeClr val="bg1"/>
                          </a:solidFill>
                          <a:latin typeface="+mn-lt"/>
                        </a:rPr>
                        <a:t>Overall Biometrics Overall</a:t>
                      </a:r>
                    </a:p>
                  </a:txBody>
                  <a:tcPr marL="41456" marR="41456" marT="43536" marB="4353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A92"/>
                    </a:solidFill>
                  </a:tcPr>
                </a:tc>
                <a:tc rowSpan="2" hMerge="1">
                  <a:txBody>
                    <a:bodyPr/>
                    <a:lstStyle/>
                    <a:p>
                      <a:pPr marL="0" algn="l"/>
                      <a:endParaRPr lang="en-US" sz="900" dirty="0">
                        <a:solidFill>
                          <a:schemeClr val="tx1"/>
                        </a:solidFill>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gridSpan="5">
                  <a:txBody>
                    <a:bodyPr/>
                    <a:lstStyle/>
                    <a:p>
                      <a:pPr marL="0" algn="ctr"/>
                      <a:r>
                        <a:rPr lang="en-US" sz="1300" dirty="0">
                          <a:solidFill>
                            <a:schemeClr val="bg1"/>
                          </a:solidFill>
                          <a:latin typeface="+mn-lt"/>
                        </a:rPr>
                        <a:t>2019</a:t>
                      </a:r>
                    </a:p>
                  </a:txBody>
                  <a:tcPr marL="41456" marR="41456" marT="43536" marB="4353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A92"/>
                    </a:solidFill>
                  </a:tcPr>
                </a:tc>
                <a:tc hMerge="1">
                  <a:txBody>
                    <a:bodyPr/>
                    <a:lstStyle/>
                    <a:p>
                      <a:pPr algn="ctr"/>
                      <a:endParaRPr lang="en-US" sz="1000" dirty="0"/>
                    </a:p>
                  </a:txBody>
                  <a:tcPr marL="45720" marR="45720" marT="91440" marB="91440">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pPr algn="ctr"/>
                      <a:endParaRPr lang="en-US" sz="1000" dirty="0"/>
                    </a:p>
                  </a:txBody>
                  <a:tcPr marL="45720" marR="45720" marT="91440" marB="91440">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691400101"/>
                  </a:ext>
                </a:extLst>
              </a:tr>
              <a:tr h="532998">
                <a:tc gridSpan="2" vMerge="1">
                  <a:txBody>
                    <a:bodyPr/>
                    <a:lstStyle/>
                    <a:p>
                      <a:pPr marL="0" algn="l"/>
                      <a:endParaRPr lang="en-US" sz="900" dirty="0">
                        <a:solidFill>
                          <a:schemeClr val="tx1"/>
                        </a:solidFill>
                      </a:endParaRPr>
                    </a:p>
                  </a:txBody>
                  <a:tcPr marL="45720" marR="4572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vMerge="1">
                  <a:txBody>
                    <a:bodyPr/>
                    <a:lstStyle/>
                    <a:p>
                      <a:pPr marL="0" algn="l"/>
                      <a:endParaRPr lang="en-US" sz="900" dirty="0">
                        <a:solidFill>
                          <a:schemeClr val="tx1"/>
                        </a:solidFill>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a:r>
                        <a:rPr lang="en-US" sz="1100" b="0" dirty="0">
                          <a:solidFill>
                            <a:schemeClr val="tx1"/>
                          </a:solidFill>
                          <a:latin typeface="+mn-lt"/>
                        </a:rPr>
                        <a:t>0 Risks</a:t>
                      </a:r>
                    </a:p>
                  </a:txBody>
                  <a:tcPr marL="41456" marR="41456" marT="43536" marB="435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algn="ctr"/>
                      <a:r>
                        <a:rPr lang="en-US" sz="1100" b="0" dirty="0">
                          <a:solidFill>
                            <a:schemeClr val="tx1"/>
                          </a:solidFill>
                          <a:latin typeface="+mn-lt"/>
                        </a:rPr>
                        <a:t>1 Risk</a:t>
                      </a:r>
                    </a:p>
                  </a:txBody>
                  <a:tcPr marL="41456" marR="41456" marT="43536" marB="435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algn="ctr"/>
                      <a:r>
                        <a:rPr lang="en-US" sz="1100" b="0" dirty="0">
                          <a:solidFill>
                            <a:schemeClr val="tx1"/>
                          </a:solidFill>
                          <a:latin typeface="+mn-lt"/>
                        </a:rPr>
                        <a:t>2 Risks</a:t>
                      </a:r>
                    </a:p>
                  </a:txBody>
                  <a:tcPr marL="41456" marR="41456" marT="43536" marB="435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algn="ctr"/>
                      <a:r>
                        <a:rPr lang="en-US" sz="1100" b="0" dirty="0">
                          <a:solidFill>
                            <a:schemeClr val="tx1"/>
                          </a:solidFill>
                          <a:latin typeface="+mn-lt"/>
                        </a:rPr>
                        <a:t>3 Risks</a:t>
                      </a:r>
                    </a:p>
                  </a:txBody>
                  <a:tcPr marL="41456" marR="41456" marT="43536" marB="435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algn="ctr"/>
                      <a:r>
                        <a:rPr lang="en-US" sz="1100" b="0" dirty="0">
                          <a:solidFill>
                            <a:schemeClr val="tx1"/>
                          </a:solidFill>
                          <a:latin typeface="+mn-lt"/>
                        </a:rPr>
                        <a:t>4 Risks</a:t>
                      </a:r>
                    </a:p>
                  </a:txBody>
                  <a:tcPr marL="41456" marR="41456" marT="43536" marB="435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3701233709"/>
                  </a:ext>
                </a:extLst>
              </a:tr>
              <a:tr h="395739">
                <a:tc rowSpan="5">
                  <a:txBody>
                    <a:bodyPr/>
                    <a:lstStyle/>
                    <a:p>
                      <a:pPr marL="0" algn="ctr"/>
                      <a:r>
                        <a:rPr lang="en-US" sz="1300" b="1" dirty="0">
                          <a:solidFill>
                            <a:schemeClr val="bg1"/>
                          </a:solidFill>
                          <a:latin typeface="+mn-lt"/>
                        </a:rPr>
                        <a:t>2016</a:t>
                      </a:r>
                    </a:p>
                  </a:txBody>
                  <a:tcPr marL="41456" marR="41456" marT="43536" marB="43536" vert="vert27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A92"/>
                    </a:solidFill>
                  </a:tcPr>
                </a:tc>
                <a:tc>
                  <a:txBody>
                    <a:bodyPr/>
                    <a:lstStyle/>
                    <a:p>
                      <a:pPr marL="91440" algn="l"/>
                      <a:r>
                        <a:rPr lang="en-US" sz="1100" b="0" dirty="0">
                          <a:solidFill>
                            <a:schemeClr val="tx1"/>
                          </a:solidFill>
                          <a:latin typeface="+mn-lt"/>
                        </a:rPr>
                        <a:t>0</a:t>
                      </a:r>
                      <a:r>
                        <a:rPr lang="en-US" sz="1100" b="0" baseline="0" dirty="0">
                          <a:solidFill>
                            <a:schemeClr val="tx1"/>
                          </a:solidFill>
                          <a:latin typeface="+mn-lt"/>
                        </a:rPr>
                        <a:t> Risks</a:t>
                      </a:r>
                      <a:endParaRPr lang="en-US" sz="1100" b="0" dirty="0">
                        <a:solidFill>
                          <a:schemeClr val="tx1"/>
                        </a:solidFill>
                        <a:latin typeface="+mn-lt"/>
                      </a:endParaRPr>
                    </a:p>
                  </a:txBody>
                  <a:tcPr marL="41456" marR="41456" marT="43536" marB="435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ctr" fontAlgn="b"/>
                      <a:r>
                        <a:rPr lang="en-US" sz="1100" b="0" i="0" u="none" strike="noStrike" dirty="0">
                          <a:solidFill>
                            <a:srgbClr val="000000"/>
                          </a:solidFill>
                          <a:effectLst/>
                          <a:latin typeface="+mn-lt"/>
                        </a:rPr>
                        <a:t>45.7%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100" b="0" i="0" u="none" strike="noStrike" dirty="0">
                          <a:solidFill>
                            <a:srgbClr val="000000"/>
                          </a:solidFill>
                          <a:effectLst/>
                          <a:latin typeface="+mn-lt"/>
                        </a:rPr>
                        <a:t>39.4%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r>
                        <a:rPr lang="en-US" sz="1100" b="0" i="0" u="none" strike="noStrike" dirty="0">
                          <a:solidFill>
                            <a:srgbClr val="000000"/>
                          </a:solidFill>
                          <a:effectLst/>
                          <a:latin typeface="+mn-lt"/>
                        </a:rPr>
                        <a:t>14.0%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r>
                        <a:rPr lang="en-US" sz="1100" b="0" i="0" u="none" strike="noStrike" dirty="0">
                          <a:solidFill>
                            <a:srgbClr val="000000"/>
                          </a:solidFill>
                          <a:effectLst/>
                          <a:latin typeface="+mn-lt"/>
                        </a:rPr>
                        <a:t>1.0%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algn="ctr" fontAlgn="b"/>
                      <a:r>
                        <a:rPr lang="en-US" sz="1100" b="0" i="0" u="none" strike="noStrike" dirty="0">
                          <a:solidFill>
                            <a:srgbClr val="000000"/>
                          </a:solidFill>
                          <a:effectLst/>
                          <a:latin typeface="+mn-lt"/>
                        </a:rPr>
                        <a:t>0.0%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3270926198"/>
                  </a:ext>
                </a:extLst>
              </a:tr>
              <a:tr h="395739">
                <a:tc vMerge="1">
                  <a:txBody>
                    <a:bodyPr/>
                    <a:lstStyle/>
                    <a:p>
                      <a:pPr marL="91440" algn="l"/>
                      <a:endParaRPr lang="en-US" sz="900" b="1" dirty="0">
                        <a:solidFill>
                          <a:schemeClr val="tx1"/>
                        </a:solidFill>
                      </a:endParaRPr>
                    </a:p>
                  </a:txBody>
                  <a:tcPr marL="0" marR="0" marT="0" marB="0" anchor="ctr">
                    <a:lnL w="12700" cmpd="sng">
                      <a:noFill/>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91440" algn="l"/>
                      <a:r>
                        <a:rPr lang="en-US" sz="1100" b="0" dirty="0">
                          <a:solidFill>
                            <a:schemeClr val="tx1"/>
                          </a:solidFill>
                          <a:latin typeface="+mn-lt"/>
                        </a:rPr>
                        <a:t>1</a:t>
                      </a:r>
                      <a:r>
                        <a:rPr lang="en-US" sz="1100" b="0" baseline="0" dirty="0">
                          <a:solidFill>
                            <a:schemeClr val="tx1"/>
                          </a:solidFill>
                          <a:latin typeface="+mn-lt"/>
                        </a:rPr>
                        <a:t> Risk</a:t>
                      </a:r>
                      <a:endParaRPr lang="en-US" sz="1100" b="0" dirty="0">
                        <a:solidFill>
                          <a:schemeClr val="tx1"/>
                        </a:solidFill>
                        <a:latin typeface="+mn-lt"/>
                      </a:endParaRPr>
                    </a:p>
                  </a:txBody>
                  <a:tcPr marL="41456" marR="41456" marT="43536" marB="435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ctr" fontAlgn="b"/>
                      <a:r>
                        <a:rPr lang="en-US" sz="1100" b="0" i="0" u="none" strike="noStrike" dirty="0">
                          <a:solidFill>
                            <a:srgbClr val="000000"/>
                          </a:solidFill>
                          <a:effectLst/>
                          <a:latin typeface="+mn-lt"/>
                        </a:rPr>
                        <a:t>9.5%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ctr" fontAlgn="b"/>
                      <a:r>
                        <a:rPr lang="en-US" sz="1100" b="0" i="0" u="none" strike="noStrike" dirty="0">
                          <a:solidFill>
                            <a:srgbClr val="000000"/>
                          </a:solidFill>
                          <a:effectLst/>
                          <a:latin typeface="+mn-lt"/>
                        </a:rPr>
                        <a:t>48.6%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100" b="0" i="0" u="none" strike="noStrike" dirty="0">
                          <a:solidFill>
                            <a:srgbClr val="000000"/>
                          </a:solidFill>
                          <a:effectLst/>
                          <a:latin typeface="+mn-lt"/>
                        </a:rPr>
                        <a:t>32.5%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b"/>
                      <a:r>
                        <a:rPr lang="en-US" sz="1100" b="0" i="0" u="none" strike="noStrike" dirty="0">
                          <a:solidFill>
                            <a:srgbClr val="000000"/>
                          </a:solidFill>
                          <a:effectLst/>
                          <a:latin typeface="+mn-lt"/>
                        </a:rPr>
                        <a:t>8.5%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algn="ctr" fontAlgn="b"/>
                      <a:r>
                        <a:rPr lang="en-US" sz="1100" b="0" i="0" u="none" strike="noStrike" dirty="0">
                          <a:solidFill>
                            <a:srgbClr val="000000"/>
                          </a:solidFill>
                          <a:effectLst/>
                          <a:latin typeface="+mn-lt"/>
                        </a:rPr>
                        <a:t>0.8%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3214274808"/>
                  </a:ext>
                </a:extLst>
              </a:tr>
              <a:tr h="395739">
                <a:tc vMerge="1">
                  <a:txBody>
                    <a:bodyPr/>
                    <a:lstStyle/>
                    <a:p>
                      <a:endParaRPr lang="en-US"/>
                    </a:p>
                  </a:txBody>
                  <a:tcPr/>
                </a:tc>
                <a:tc>
                  <a:txBody>
                    <a:bodyPr/>
                    <a:lstStyle/>
                    <a:p>
                      <a:pPr marL="91440" algn="l"/>
                      <a:r>
                        <a:rPr lang="en-US" sz="1100" b="0" dirty="0">
                          <a:solidFill>
                            <a:schemeClr val="tx1"/>
                          </a:solidFill>
                          <a:latin typeface="+mn-lt"/>
                        </a:rPr>
                        <a:t>2 Risks</a:t>
                      </a:r>
                    </a:p>
                  </a:txBody>
                  <a:tcPr marL="41456" marR="41456" marT="43536" marB="435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ctr" fontAlgn="b"/>
                      <a:r>
                        <a:rPr lang="en-US" sz="1100" b="0" i="0" u="none" strike="noStrike" dirty="0">
                          <a:solidFill>
                            <a:srgbClr val="000000"/>
                          </a:solidFill>
                          <a:effectLst/>
                          <a:latin typeface="+mn-lt"/>
                        </a:rPr>
                        <a:t>1.8%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ctr" fontAlgn="b"/>
                      <a:r>
                        <a:rPr lang="en-US" sz="1100" b="0" i="0" u="none" strike="noStrike" dirty="0">
                          <a:solidFill>
                            <a:srgbClr val="000000"/>
                          </a:solidFill>
                          <a:effectLst/>
                          <a:latin typeface="+mn-lt"/>
                        </a:rPr>
                        <a:t>19.7%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ctr" fontAlgn="b"/>
                      <a:r>
                        <a:rPr lang="en-US" sz="1100" b="0" i="0" u="none" strike="noStrike" dirty="0">
                          <a:solidFill>
                            <a:srgbClr val="000000"/>
                          </a:solidFill>
                          <a:effectLst/>
                          <a:latin typeface="+mn-lt"/>
                        </a:rPr>
                        <a:t>51.5%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100" b="0" i="0" u="none" strike="noStrike" dirty="0">
                          <a:solidFill>
                            <a:srgbClr val="000000"/>
                          </a:solidFill>
                          <a:effectLst/>
                          <a:latin typeface="+mn-lt"/>
                        </a:rPr>
                        <a:t>24.0%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algn="ctr" fontAlgn="b"/>
                      <a:r>
                        <a:rPr lang="en-US" sz="1100" b="0" i="0" u="none" strike="noStrike" dirty="0">
                          <a:solidFill>
                            <a:srgbClr val="000000"/>
                          </a:solidFill>
                          <a:effectLst/>
                          <a:latin typeface="+mn-lt"/>
                        </a:rPr>
                        <a:t>3.0%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3197457423"/>
                  </a:ext>
                </a:extLst>
              </a:tr>
              <a:tr h="395739">
                <a:tc vMerge="1">
                  <a:txBody>
                    <a:bodyPr/>
                    <a:lstStyle/>
                    <a:p>
                      <a:endParaRPr lang="en-US"/>
                    </a:p>
                  </a:txBody>
                  <a:tcPr/>
                </a:tc>
                <a:tc>
                  <a:txBody>
                    <a:bodyPr/>
                    <a:lstStyle/>
                    <a:p>
                      <a:pPr marL="91440" algn="l"/>
                      <a:r>
                        <a:rPr lang="en-US" sz="1100" b="0" dirty="0">
                          <a:solidFill>
                            <a:schemeClr val="tx1"/>
                          </a:solidFill>
                          <a:latin typeface="+mn-lt"/>
                        </a:rPr>
                        <a:t>3 Risks</a:t>
                      </a:r>
                    </a:p>
                  </a:txBody>
                  <a:tcPr marL="41456" marR="41456" marT="43536" marB="435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ctr" fontAlgn="b"/>
                      <a:r>
                        <a:rPr lang="en-US" sz="1100" b="0" i="0" u="none" strike="noStrike" dirty="0">
                          <a:solidFill>
                            <a:srgbClr val="000000"/>
                          </a:solidFill>
                          <a:effectLst/>
                          <a:latin typeface="+mn-lt"/>
                        </a:rPr>
                        <a:t>0.5%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ctr" fontAlgn="b"/>
                      <a:r>
                        <a:rPr lang="en-US" sz="1100" b="0" i="0" u="none" strike="noStrike" dirty="0">
                          <a:solidFill>
                            <a:srgbClr val="000000"/>
                          </a:solidFill>
                          <a:effectLst/>
                          <a:latin typeface="+mn-lt"/>
                        </a:rPr>
                        <a:t>7.1%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ctr" fontAlgn="b"/>
                      <a:r>
                        <a:rPr lang="en-US" sz="1100" b="0" i="0" u="none" strike="noStrike" dirty="0">
                          <a:solidFill>
                            <a:srgbClr val="000000"/>
                          </a:solidFill>
                          <a:effectLst/>
                          <a:latin typeface="+mn-lt"/>
                        </a:rPr>
                        <a:t>37.1%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ctr" fontAlgn="b"/>
                      <a:r>
                        <a:rPr lang="en-US" sz="1100" b="0" i="0" u="none" strike="noStrike" dirty="0">
                          <a:solidFill>
                            <a:srgbClr val="000000"/>
                          </a:solidFill>
                          <a:effectLst/>
                          <a:latin typeface="+mn-lt"/>
                        </a:rPr>
                        <a:t>46.0%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100" b="0" i="0" u="none" strike="noStrike" dirty="0">
                          <a:solidFill>
                            <a:srgbClr val="000000"/>
                          </a:solidFill>
                          <a:effectLst/>
                          <a:latin typeface="+mn-lt"/>
                        </a:rPr>
                        <a:t>9.3%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3215778765"/>
                  </a:ext>
                </a:extLst>
              </a:tr>
              <a:tr h="395739">
                <a:tc vMerge="1">
                  <a:txBody>
                    <a:bodyPr/>
                    <a:lstStyle/>
                    <a:p>
                      <a:pPr marL="91440" algn="l"/>
                      <a:endParaRPr lang="en-US" sz="900" b="1" dirty="0">
                        <a:solidFill>
                          <a:schemeClr val="tx1"/>
                        </a:solidFill>
                      </a:endParaRPr>
                    </a:p>
                  </a:txBody>
                  <a:tcPr marL="0" marR="0" marT="0" marB="0" anchor="ctr">
                    <a:lnL w="12700" cmpd="sng">
                      <a:noFill/>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91440" algn="l"/>
                      <a:r>
                        <a:rPr lang="en-US" sz="1100" b="0" dirty="0">
                          <a:solidFill>
                            <a:schemeClr val="tx1"/>
                          </a:solidFill>
                          <a:latin typeface="+mn-lt"/>
                        </a:rPr>
                        <a:t>4</a:t>
                      </a:r>
                      <a:r>
                        <a:rPr lang="en-US" sz="1100" b="0" baseline="0" dirty="0">
                          <a:solidFill>
                            <a:schemeClr val="tx1"/>
                          </a:solidFill>
                          <a:latin typeface="+mn-lt"/>
                        </a:rPr>
                        <a:t> Risks</a:t>
                      </a:r>
                      <a:endParaRPr lang="en-US" sz="1100" b="0" dirty="0">
                        <a:solidFill>
                          <a:schemeClr val="tx1"/>
                        </a:solidFill>
                        <a:latin typeface="+mn-lt"/>
                      </a:endParaRPr>
                    </a:p>
                  </a:txBody>
                  <a:tcPr marL="41456" marR="41456" marT="43536" marB="435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ctr" fontAlgn="b"/>
                      <a:r>
                        <a:rPr lang="en-US" sz="1100" b="0" i="0" u="none" strike="noStrike" dirty="0">
                          <a:solidFill>
                            <a:srgbClr val="000000"/>
                          </a:solidFill>
                          <a:effectLst/>
                          <a:latin typeface="+mn-lt"/>
                        </a:rPr>
                        <a:t>0.2%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ctr" fontAlgn="b"/>
                      <a:r>
                        <a:rPr lang="en-US" sz="1100" b="0" i="0" u="none" strike="noStrike" dirty="0">
                          <a:solidFill>
                            <a:srgbClr val="000000"/>
                          </a:solidFill>
                          <a:effectLst/>
                          <a:latin typeface="+mn-lt"/>
                        </a:rPr>
                        <a:t>2.7%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ctr" fontAlgn="b"/>
                      <a:r>
                        <a:rPr lang="en-US" sz="1100" b="0" i="0" u="none" strike="noStrike" dirty="0">
                          <a:solidFill>
                            <a:srgbClr val="000000"/>
                          </a:solidFill>
                          <a:effectLst/>
                          <a:latin typeface="+mn-lt"/>
                        </a:rPr>
                        <a:t>23.7%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ctr" fontAlgn="b"/>
                      <a:r>
                        <a:rPr lang="en-US" sz="1100" b="0" i="0" u="none" strike="noStrike" dirty="0">
                          <a:solidFill>
                            <a:srgbClr val="000000"/>
                          </a:solidFill>
                          <a:effectLst/>
                          <a:latin typeface="+mn-lt"/>
                        </a:rPr>
                        <a:t>46.4%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ctr" fontAlgn="b"/>
                      <a:r>
                        <a:rPr lang="en-US" sz="1100" b="0" i="0" u="none" strike="noStrike" dirty="0">
                          <a:solidFill>
                            <a:srgbClr val="000000"/>
                          </a:solidFill>
                          <a:effectLst/>
                          <a:latin typeface="+mn-lt"/>
                        </a:rPr>
                        <a:t>27.0%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23698732"/>
                  </a:ext>
                </a:extLst>
              </a:tr>
            </a:tbl>
          </a:graphicData>
        </a:graphic>
      </p:graphicFrame>
      <p:graphicFrame>
        <p:nvGraphicFramePr>
          <p:cNvPr id="13" name="Table 12"/>
          <p:cNvGraphicFramePr>
            <a:graphicFrameLocks noGrp="1"/>
          </p:cNvGraphicFramePr>
          <p:nvPr/>
        </p:nvGraphicFramePr>
        <p:xfrm>
          <a:off x="736232" y="1524000"/>
          <a:ext cx="3648315" cy="994371"/>
        </p:xfrm>
        <a:graphic>
          <a:graphicData uri="http://schemas.openxmlformats.org/drawingml/2006/table">
            <a:tbl>
              <a:tblPr firstRow="1" bandRow="1">
                <a:tableStyleId>{5C22544A-7EE6-4342-B048-85BDC9FD1C3A}</a:tableStyleId>
              </a:tblPr>
              <a:tblGrid>
                <a:gridCol w="729663">
                  <a:extLst>
                    <a:ext uri="{9D8B030D-6E8A-4147-A177-3AD203B41FA5}">
                      <a16:colId xmlns:a16="http://schemas.microsoft.com/office/drawing/2014/main" val="20000"/>
                    </a:ext>
                  </a:extLst>
                </a:gridCol>
                <a:gridCol w="729663">
                  <a:extLst>
                    <a:ext uri="{9D8B030D-6E8A-4147-A177-3AD203B41FA5}">
                      <a16:colId xmlns:a16="http://schemas.microsoft.com/office/drawing/2014/main" val="20001"/>
                    </a:ext>
                  </a:extLst>
                </a:gridCol>
                <a:gridCol w="729663">
                  <a:extLst>
                    <a:ext uri="{9D8B030D-6E8A-4147-A177-3AD203B41FA5}">
                      <a16:colId xmlns:a16="http://schemas.microsoft.com/office/drawing/2014/main" val="20002"/>
                    </a:ext>
                  </a:extLst>
                </a:gridCol>
                <a:gridCol w="729663">
                  <a:extLst>
                    <a:ext uri="{9D8B030D-6E8A-4147-A177-3AD203B41FA5}">
                      <a16:colId xmlns:a16="http://schemas.microsoft.com/office/drawing/2014/main" val="20003"/>
                    </a:ext>
                  </a:extLst>
                </a:gridCol>
                <a:gridCol w="729663">
                  <a:extLst>
                    <a:ext uri="{9D8B030D-6E8A-4147-A177-3AD203B41FA5}">
                      <a16:colId xmlns:a16="http://schemas.microsoft.com/office/drawing/2014/main" val="20004"/>
                    </a:ext>
                  </a:extLst>
                </a:gridCol>
              </a:tblGrid>
              <a:tr h="331457">
                <a:tc gridSpan="5">
                  <a:txBody>
                    <a:bodyPr/>
                    <a:lstStyle/>
                    <a:p>
                      <a:pPr algn="ctr"/>
                      <a:r>
                        <a:rPr lang="en-US" sz="1300" dirty="0"/>
                        <a:t>2019 Risks and</a:t>
                      </a:r>
                      <a:r>
                        <a:rPr lang="en-US" sz="1300" baseline="0" dirty="0"/>
                        <a:t> Allowed PMPY $4,242</a:t>
                      </a:r>
                      <a:endParaRPr lang="en-US" sz="1300" dirty="0"/>
                    </a:p>
                  </a:txBody>
                  <a:tcPr marL="87071" marR="87071" marT="43536" marB="43536"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rgbClr val="007A92"/>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sz="1400" dirty="0"/>
                    </a:p>
                  </a:txBody>
                  <a:tcPr/>
                </a:tc>
                <a:extLst>
                  <a:ext uri="{0D108BD9-81ED-4DB2-BD59-A6C34878D82A}">
                    <a16:rowId xmlns:a16="http://schemas.microsoft.com/office/drawing/2014/main" val="10000"/>
                  </a:ext>
                </a:extLst>
              </a:tr>
              <a:tr h="331457">
                <a:tc>
                  <a:txBody>
                    <a:bodyPr/>
                    <a:lstStyle/>
                    <a:p>
                      <a:pPr algn="ctr"/>
                      <a:r>
                        <a:rPr lang="en-US" sz="1300" dirty="0"/>
                        <a:t>0 Risks</a:t>
                      </a:r>
                    </a:p>
                  </a:txBody>
                  <a:tcPr marL="87071" marR="87071" marT="43536" marB="43536"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dirty="0"/>
                        <a:t>1 Risk</a:t>
                      </a:r>
                    </a:p>
                  </a:txBody>
                  <a:tcPr marL="87071" marR="87071" marT="43536" marB="43536"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dirty="0"/>
                        <a:t>2 Risks</a:t>
                      </a:r>
                    </a:p>
                  </a:txBody>
                  <a:tcPr marL="87071" marR="87071" marT="43536" marB="43536"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dirty="0"/>
                        <a:t>3 Risks </a:t>
                      </a:r>
                    </a:p>
                  </a:txBody>
                  <a:tcPr marL="87071" marR="87071" marT="43536" marB="43536"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dirty="0"/>
                        <a:t>4</a:t>
                      </a:r>
                      <a:r>
                        <a:rPr lang="en-US" sz="1300" baseline="0" dirty="0"/>
                        <a:t> Risks</a:t>
                      </a:r>
                      <a:endParaRPr lang="en-US" sz="1300" dirty="0"/>
                    </a:p>
                  </a:txBody>
                  <a:tcPr marL="87071" marR="87071" marT="43536" marB="43536"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1457">
                <a:tc>
                  <a:txBody>
                    <a:bodyPr/>
                    <a:lstStyle/>
                    <a:p>
                      <a:pPr algn="ctr"/>
                      <a:r>
                        <a:rPr lang="en-US" sz="1300" dirty="0"/>
                        <a:t>$4,242</a:t>
                      </a:r>
                    </a:p>
                  </a:txBody>
                  <a:tcPr marL="87071" marR="87071" marT="43536" marB="43536"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300" dirty="0"/>
                        <a:t>$5,229</a:t>
                      </a:r>
                    </a:p>
                  </a:txBody>
                  <a:tcPr marL="87071" marR="87071" marT="43536" marB="43536"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300" dirty="0"/>
                        <a:t>$6,718</a:t>
                      </a:r>
                    </a:p>
                  </a:txBody>
                  <a:tcPr marL="87071" marR="87071" marT="43536" marB="43536"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300" dirty="0"/>
                        <a:t>$7,584</a:t>
                      </a:r>
                    </a:p>
                  </a:txBody>
                  <a:tcPr marL="87071" marR="87071" marT="43536" marB="43536"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300" dirty="0"/>
                        <a:t>$7,725</a:t>
                      </a:r>
                    </a:p>
                  </a:txBody>
                  <a:tcPr marL="87071" marR="87071" marT="43536" marB="43536"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2"/>
                  </a:ext>
                </a:extLst>
              </a:tr>
            </a:tbl>
          </a:graphicData>
        </a:graphic>
      </p:graphicFrame>
      <p:sp>
        <p:nvSpPr>
          <p:cNvPr id="8" name="Title 2">
            <a:extLst>
              <a:ext uri="{FF2B5EF4-FFF2-40B4-BE49-F238E27FC236}">
                <a16:creationId xmlns:a16="http://schemas.microsoft.com/office/drawing/2014/main" id="{ED320DDD-E237-2944-9290-561A56D13CB4}"/>
              </a:ext>
            </a:extLst>
          </p:cNvPr>
          <p:cNvSpPr>
            <a:spLocks noGrp="1"/>
          </p:cNvSpPr>
          <p:nvPr>
            <p:ph type="title"/>
          </p:nvPr>
        </p:nvSpPr>
        <p:spPr/>
        <p:txBody>
          <a:bodyPr>
            <a:normAutofit/>
          </a:bodyPr>
          <a:lstStyle/>
          <a:p>
            <a:r>
              <a:rPr lang="en-US" sz="2400" dirty="0">
                <a:latin typeface="+mj-lt"/>
                <a:cs typeface="Arial" panose="020B0604020202020204" pitchFamily="34" charset="0"/>
              </a:rPr>
              <a:t>Is Wellness “working?”</a:t>
            </a:r>
          </a:p>
        </p:txBody>
      </p:sp>
      <p:graphicFrame>
        <p:nvGraphicFramePr>
          <p:cNvPr id="9" name="Chart 8"/>
          <p:cNvGraphicFramePr>
            <a:graphicFrameLocks/>
          </p:cNvGraphicFramePr>
          <p:nvPr>
            <p:extLst>
              <p:ext uri="{D42A27DB-BD31-4B8C-83A1-F6EECF244321}">
                <p14:modId xmlns:p14="http://schemas.microsoft.com/office/powerpoint/2010/main" val="1375328469"/>
              </p:ext>
            </p:extLst>
          </p:nvPr>
        </p:nvGraphicFramePr>
        <p:xfrm>
          <a:off x="4572000" y="1462741"/>
          <a:ext cx="3886200" cy="19662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6">
            <a:extLst>
              <a:ext uri="{FF2B5EF4-FFF2-40B4-BE49-F238E27FC236}">
                <a16:creationId xmlns:a16="http://schemas.microsoft.com/office/drawing/2014/main" id="{22F81943-B3D7-1046-9546-C67453F9850D}"/>
              </a:ext>
            </a:extLst>
          </p:cNvPr>
          <p:cNvGraphicFramePr>
            <a:graphicFrameLocks/>
          </p:cNvGraphicFramePr>
          <p:nvPr>
            <p:extLst>
              <p:ext uri="{D42A27DB-BD31-4B8C-83A1-F6EECF244321}">
                <p14:modId xmlns:p14="http://schemas.microsoft.com/office/powerpoint/2010/main" val="2931310252"/>
              </p:ext>
            </p:extLst>
          </p:nvPr>
        </p:nvGraphicFramePr>
        <p:xfrm>
          <a:off x="4716380" y="3927086"/>
          <a:ext cx="3741820" cy="1946401"/>
        </p:xfrm>
        <a:graphic>
          <a:graphicData uri="http://schemas.openxmlformats.org/drawingml/2006/table">
            <a:tbl>
              <a:tblPr firstRow="1" bandRow="1">
                <a:tableStyleId>{5C22544A-7EE6-4342-B048-85BDC9FD1C3A}</a:tableStyleId>
              </a:tblPr>
              <a:tblGrid>
                <a:gridCol w="979321">
                  <a:extLst>
                    <a:ext uri="{9D8B030D-6E8A-4147-A177-3AD203B41FA5}">
                      <a16:colId xmlns:a16="http://schemas.microsoft.com/office/drawing/2014/main" val="3308702618"/>
                    </a:ext>
                  </a:extLst>
                </a:gridCol>
                <a:gridCol w="458171">
                  <a:extLst>
                    <a:ext uri="{9D8B030D-6E8A-4147-A177-3AD203B41FA5}">
                      <a16:colId xmlns:a16="http://schemas.microsoft.com/office/drawing/2014/main" val="2267655641"/>
                    </a:ext>
                  </a:extLst>
                </a:gridCol>
                <a:gridCol w="458171">
                  <a:extLst>
                    <a:ext uri="{9D8B030D-6E8A-4147-A177-3AD203B41FA5}">
                      <a16:colId xmlns:a16="http://schemas.microsoft.com/office/drawing/2014/main" val="1413595413"/>
                    </a:ext>
                  </a:extLst>
                </a:gridCol>
                <a:gridCol w="458171">
                  <a:extLst>
                    <a:ext uri="{9D8B030D-6E8A-4147-A177-3AD203B41FA5}">
                      <a16:colId xmlns:a16="http://schemas.microsoft.com/office/drawing/2014/main" val="152788880"/>
                    </a:ext>
                  </a:extLst>
                </a:gridCol>
                <a:gridCol w="462662">
                  <a:extLst>
                    <a:ext uri="{9D8B030D-6E8A-4147-A177-3AD203B41FA5}">
                      <a16:colId xmlns:a16="http://schemas.microsoft.com/office/drawing/2014/main" val="210110074"/>
                    </a:ext>
                  </a:extLst>
                </a:gridCol>
                <a:gridCol w="462662">
                  <a:extLst>
                    <a:ext uri="{9D8B030D-6E8A-4147-A177-3AD203B41FA5}">
                      <a16:colId xmlns:a16="http://schemas.microsoft.com/office/drawing/2014/main" val="3189588209"/>
                    </a:ext>
                  </a:extLst>
                </a:gridCol>
                <a:gridCol w="462662">
                  <a:extLst>
                    <a:ext uri="{9D8B030D-6E8A-4147-A177-3AD203B41FA5}">
                      <a16:colId xmlns:a16="http://schemas.microsoft.com/office/drawing/2014/main" val="2113700624"/>
                    </a:ext>
                  </a:extLst>
                </a:gridCol>
              </a:tblGrid>
              <a:tr h="243990">
                <a:tc rowSpan="2">
                  <a:txBody>
                    <a:bodyPr/>
                    <a:lstStyle/>
                    <a:p>
                      <a:pPr marL="91440" algn="l"/>
                      <a:endParaRPr lang="en-US" sz="1100" dirty="0">
                        <a:solidFill>
                          <a:schemeClr val="bg1"/>
                        </a:solidFill>
                        <a:latin typeface="+mn-lt"/>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gridSpan="3">
                  <a:txBody>
                    <a:bodyPr/>
                    <a:lstStyle/>
                    <a:p>
                      <a:pPr algn="ctr"/>
                      <a:r>
                        <a:rPr lang="en-US" sz="1100" b="1" dirty="0">
                          <a:solidFill>
                            <a:schemeClr val="bg1"/>
                          </a:solidFill>
                          <a:latin typeface="+mn-lt"/>
                          <a:cs typeface="Calibri" panose="020F0502020204030204" pitchFamily="34" charset="0"/>
                        </a:rPr>
                        <a:t>Participant</a:t>
                      </a:r>
                    </a:p>
                  </a:txBody>
                  <a:tcPr marL="0" marR="0" marT="0" marB="0" anchor="ctr">
                    <a:lnL w="12700" cap="flat" cmpd="sng" algn="ctr">
                      <a:solidFill>
                        <a:schemeClr val="bg1"/>
                      </a:solidFill>
                      <a:prstDash val="solid"/>
                      <a:round/>
                      <a:headEnd type="none" w="med" len="med"/>
                      <a:tailEnd type="none" w="med" len="med"/>
                    </a:lnL>
                    <a:lnR w="9525"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algn="ctr"/>
                      <a:endParaRPr lang="en-US" sz="1200" b="1" dirty="0">
                        <a:solidFill>
                          <a:schemeClr val="bg1"/>
                        </a:solidFill>
                        <a:latin typeface="Calibri" panose="020F0502020204030204" pitchFamily="34" charset="0"/>
                        <a:cs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pPr algn="ctr"/>
                      <a:endParaRPr lang="en-US" sz="1200" b="1" dirty="0">
                        <a:solidFill>
                          <a:schemeClr val="bg1"/>
                        </a:solidFill>
                        <a:latin typeface="Calibri" panose="020F0502020204030204" pitchFamily="34" charset="0"/>
                        <a:cs typeface="Calibri" panose="020F0502020204030204" pitchFamily="34" charset="0"/>
                      </a:endParaRPr>
                    </a:p>
                  </a:txBody>
                  <a:tcPr marL="0" marR="0" marT="0" marB="0" anchor="ctr">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gridSpan="3">
                  <a:txBody>
                    <a:bodyPr/>
                    <a:lstStyle/>
                    <a:p>
                      <a:pPr algn="ctr"/>
                      <a:r>
                        <a:rPr lang="en-US" sz="1100" b="1" dirty="0">
                          <a:solidFill>
                            <a:schemeClr val="bg1"/>
                          </a:solidFill>
                          <a:latin typeface="+mn-lt"/>
                          <a:cs typeface="Calibri" panose="020F0502020204030204" pitchFamily="34" charset="0"/>
                        </a:rPr>
                        <a:t>Non-Participant</a:t>
                      </a:r>
                    </a:p>
                  </a:txBody>
                  <a:tcPr marL="0" marR="0" marT="0" marB="0" anchor="ctr">
                    <a:lnL w="9525" cap="flat" cmpd="sng" algn="ctr">
                      <a:solidFill>
                        <a:schemeClr val="bg2"/>
                      </a:solid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algn="ctr"/>
                      <a:endParaRPr lang="en-US" sz="1200" b="1" dirty="0">
                        <a:solidFill>
                          <a:schemeClr val="bg1"/>
                        </a:solidFill>
                        <a:latin typeface="Calibri" panose="020F0502020204030204" pitchFamily="34" charset="0"/>
                        <a:cs typeface="Calibri" panose="020F0502020204030204" pitchFamily="34" charset="0"/>
                      </a:endParaRPr>
                    </a:p>
                  </a:txBody>
                  <a:tcPr marL="0" marR="0" marT="0"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hMerge="1">
                  <a:txBody>
                    <a:bodyPr/>
                    <a:lstStyle/>
                    <a:p>
                      <a:pPr algn="ctr"/>
                      <a:endParaRPr lang="en-US" sz="1200" b="1" dirty="0">
                        <a:solidFill>
                          <a:schemeClr val="bg1"/>
                        </a:solidFill>
                        <a:latin typeface="Calibri" panose="020F0502020204030204" pitchFamily="34" charset="0"/>
                        <a:cs typeface="Calibri" panose="020F0502020204030204" pitchFamily="34" charset="0"/>
                      </a:endParaRPr>
                    </a:p>
                  </a:txBody>
                  <a:tcPr marL="0" marR="0" marT="0" marB="0" anchor="ctr">
                    <a:lnL w="9525"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689667317"/>
                  </a:ext>
                </a:extLst>
              </a:tr>
              <a:tr h="696571">
                <a:tc vMerge="1">
                  <a:txBody>
                    <a:bodyPr/>
                    <a:lstStyle/>
                    <a:p>
                      <a:pPr marL="91440" algn="l"/>
                      <a:endParaRPr lang="en-US" sz="900" dirty="0">
                        <a:solidFill>
                          <a:schemeClr val="bg1"/>
                        </a:solidFill>
                        <a:latin typeface="+mn-lt"/>
                      </a:endParaRPr>
                    </a:p>
                  </a:txBody>
                  <a:tcPr marL="0" marR="0" marT="0" marB="0" anchor="ctr">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accent2">
                        <a:lumMod val="75000"/>
                      </a:schemeClr>
                    </a:solidFill>
                  </a:tcPr>
                </a:tc>
                <a:tc>
                  <a:txBody>
                    <a:bodyPr/>
                    <a:lstStyle/>
                    <a:p>
                      <a:pPr algn="ctr"/>
                      <a:r>
                        <a:rPr lang="en-US" sz="1100" b="1" dirty="0">
                          <a:solidFill>
                            <a:schemeClr val="bg1"/>
                          </a:solidFill>
                          <a:latin typeface="+mn-lt"/>
                          <a:cs typeface="Calibri" panose="020F0502020204030204" pitchFamily="34" charset="0"/>
                        </a:rPr>
                        <a:t>July 2017-</a:t>
                      </a:r>
                      <a:r>
                        <a:rPr lang="en-US" sz="1100" b="1" baseline="0" dirty="0">
                          <a:solidFill>
                            <a:schemeClr val="bg1"/>
                          </a:solidFill>
                          <a:latin typeface="+mn-lt"/>
                          <a:cs typeface="Calibri" panose="020F0502020204030204" pitchFamily="34" charset="0"/>
                        </a:rPr>
                        <a:t> June 2018</a:t>
                      </a:r>
                      <a:endParaRPr lang="en-US" sz="1100" b="1" dirty="0">
                        <a:solidFill>
                          <a:schemeClr val="bg1"/>
                        </a:solidFill>
                        <a:latin typeface="+mn-lt"/>
                        <a:cs typeface="Calibri" panose="020F050202020403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mn-lt"/>
                          <a:cs typeface="Calibri" panose="020F0502020204030204" pitchFamily="34" charset="0"/>
                        </a:rPr>
                        <a:t>July 2018-</a:t>
                      </a:r>
                      <a:r>
                        <a:rPr lang="en-US" sz="1100" b="1" baseline="0" dirty="0">
                          <a:solidFill>
                            <a:schemeClr val="bg1"/>
                          </a:solidFill>
                          <a:latin typeface="+mn-lt"/>
                          <a:cs typeface="Calibri" panose="020F0502020204030204" pitchFamily="34" charset="0"/>
                        </a:rPr>
                        <a:t> June 2019</a:t>
                      </a:r>
                      <a:endParaRPr lang="en-US" sz="1100" b="1" dirty="0">
                        <a:solidFill>
                          <a:schemeClr val="bg1"/>
                        </a:solidFill>
                        <a:latin typeface="+mn-lt"/>
                        <a:cs typeface="Calibri" panose="020F050202020403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100" b="1" dirty="0">
                          <a:solidFill>
                            <a:schemeClr val="bg1"/>
                          </a:solidFill>
                          <a:latin typeface="+mn-lt"/>
                          <a:cs typeface="Calibri" panose="020F0502020204030204" pitchFamily="34" charset="0"/>
                        </a:rPr>
                        <a:t>Trend</a:t>
                      </a:r>
                      <a:r>
                        <a:rPr lang="en-US" sz="1100" b="1" baseline="30000" dirty="0">
                          <a:solidFill>
                            <a:schemeClr val="bg1"/>
                          </a:solidFill>
                          <a:latin typeface="+mn-lt"/>
                          <a:cs typeface="Calibri" panose="020F0502020204030204" pitchFamily="34" charset="0"/>
                        </a:rPr>
                        <a:t>1</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100" b="1" dirty="0">
                          <a:solidFill>
                            <a:schemeClr val="bg1"/>
                          </a:solidFill>
                          <a:latin typeface="+mn-lt"/>
                          <a:cs typeface="Calibri" panose="020F0502020204030204" pitchFamily="34" charset="0"/>
                        </a:rPr>
                        <a:t>July 2017-</a:t>
                      </a:r>
                      <a:r>
                        <a:rPr lang="en-US" sz="1100" b="1" baseline="0" dirty="0">
                          <a:solidFill>
                            <a:schemeClr val="bg1"/>
                          </a:solidFill>
                          <a:latin typeface="+mn-lt"/>
                          <a:cs typeface="Calibri" panose="020F0502020204030204" pitchFamily="34" charset="0"/>
                        </a:rPr>
                        <a:t> June 2018</a:t>
                      </a:r>
                      <a:endParaRPr lang="en-US" sz="1100" b="1" dirty="0">
                        <a:solidFill>
                          <a:schemeClr val="bg1"/>
                        </a:solidFill>
                        <a:latin typeface="+mn-lt"/>
                        <a:cs typeface="Calibri" panose="020F0502020204030204" pitchFamily="34" charset="0"/>
                      </a:endParaRPr>
                    </a:p>
                  </a:txBody>
                  <a:tcPr marL="0" marR="0" marT="0" marB="0" anchor="ctr">
                    <a:lnL w="9525"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mn-lt"/>
                          <a:cs typeface="Calibri" panose="020F0502020204030204" pitchFamily="34" charset="0"/>
                        </a:rPr>
                        <a:t>July 2018-</a:t>
                      </a:r>
                      <a:r>
                        <a:rPr lang="en-US" sz="1100" b="1" baseline="0" dirty="0">
                          <a:solidFill>
                            <a:schemeClr val="bg1"/>
                          </a:solidFill>
                          <a:latin typeface="+mn-lt"/>
                          <a:cs typeface="Calibri" panose="020F0502020204030204" pitchFamily="34" charset="0"/>
                        </a:rPr>
                        <a:t> June 2019</a:t>
                      </a:r>
                      <a:endParaRPr lang="en-US" sz="1100" b="1" dirty="0">
                        <a:solidFill>
                          <a:schemeClr val="bg1"/>
                        </a:solidFill>
                        <a:latin typeface="+mn-lt"/>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r>
                        <a:rPr lang="en-US" sz="1100" b="1" dirty="0">
                          <a:solidFill>
                            <a:schemeClr val="bg1"/>
                          </a:solidFill>
                          <a:latin typeface="+mn-lt"/>
                          <a:cs typeface="Calibri" panose="020F0502020204030204" pitchFamily="34" charset="0"/>
                        </a:rPr>
                        <a:t>Trend</a:t>
                      </a:r>
                      <a:r>
                        <a:rPr lang="en-US" sz="1100" b="1" baseline="30000" dirty="0">
                          <a:solidFill>
                            <a:schemeClr val="bg1"/>
                          </a:solidFill>
                          <a:latin typeface="+mn-lt"/>
                          <a:cs typeface="Calibri" panose="020F0502020204030204" pitchFamily="34" charset="0"/>
                        </a:rPr>
                        <a:t>1</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520844120"/>
                  </a:ext>
                </a:extLst>
              </a:tr>
              <a:tr h="348285">
                <a:tc>
                  <a:txBody>
                    <a:bodyPr/>
                    <a:lstStyle/>
                    <a:p>
                      <a:pPr marL="91440" algn="l"/>
                      <a:r>
                        <a:rPr lang="en-US" sz="1100" b="1" dirty="0">
                          <a:solidFill>
                            <a:schemeClr val="accent5">
                              <a:lumMod val="50000"/>
                            </a:schemeClr>
                          </a:solidFill>
                          <a:latin typeface="+mn-lt"/>
                          <a:cs typeface="Calibri" panose="020F0502020204030204" pitchFamily="34" charset="0"/>
                        </a:rPr>
                        <a:t>Illness</a:t>
                      </a:r>
                      <a:r>
                        <a:rPr lang="en-US" sz="1100" b="1" baseline="0" dirty="0">
                          <a:solidFill>
                            <a:schemeClr val="accent5">
                              <a:lumMod val="50000"/>
                            </a:schemeClr>
                          </a:solidFill>
                          <a:latin typeface="+mn-lt"/>
                          <a:cs typeface="Calibri" panose="020F0502020204030204" pitchFamily="34" charset="0"/>
                        </a:rPr>
                        <a:t> Burden </a:t>
                      </a:r>
                    </a:p>
                    <a:p>
                      <a:pPr marL="91440" algn="l"/>
                      <a:r>
                        <a:rPr lang="en-US" sz="1100" b="1" baseline="0" dirty="0">
                          <a:solidFill>
                            <a:schemeClr val="accent5">
                              <a:lumMod val="50000"/>
                            </a:schemeClr>
                          </a:solidFill>
                          <a:latin typeface="+mn-lt"/>
                          <a:cs typeface="Calibri" panose="020F0502020204030204" pitchFamily="34" charset="0"/>
                        </a:rPr>
                        <a:t>(DCG Reporting)</a:t>
                      </a:r>
                      <a:endParaRPr lang="en-US" sz="1100" b="1" dirty="0">
                        <a:solidFill>
                          <a:schemeClr val="accent5">
                            <a:lumMod val="50000"/>
                          </a:schemeClr>
                        </a:solidFill>
                        <a:latin typeface="+mn-lt"/>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5E5E5"/>
                    </a:solidFill>
                  </a:tcPr>
                </a:tc>
                <a:tc>
                  <a:txBody>
                    <a:bodyPr/>
                    <a:lstStyle/>
                    <a:p>
                      <a:endParaRPr lang="en-US" sz="1100" dirty="0">
                        <a:solidFill>
                          <a:schemeClr val="accent5">
                            <a:lumMod val="50000"/>
                          </a:schemeClr>
                        </a:solidFill>
                        <a:latin typeface="+mn-lt"/>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5E5E5"/>
                    </a:solidFill>
                  </a:tcPr>
                </a:tc>
                <a:tc>
                  <a:txBody>
                    <a:bodyPr/>
                    <a:lstStyle/>
                    <a:p>
                      <a:endParaRPr lang="en-US" sz="1100" dirty="0">
                        <a:solidFill>
                          <a:schemeClr val="accent5">
                            <a:lumMod val="50000"/>
                          </a:schemeClr>
                        </a:solidFill>
                        <a:latin typeface="+mn-lt"/>
                        <a:cs typeface="Calibri" panose="020F050202020403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5E5E5"/>
                    </a:solidFill>
                  </a:tcPr>
                </a:tc>
                <a:tc>
                  <a:txBody>
                    <a:bodyPr/>
                    <a:lstStyle/>
                    <a:p>
                      <a:endParaRPr lang="en-US" sz="1100" dirty="0">
                        <a:solidFill>
                          <a:schemeClr val="accent5">
                            <a:lumMod val="50000"/>
                          </a:schemeClr>
                        </a:solidFill>
                        <a:latin typeface="+mn-lt"/>
                        <a:cs typeface="Calibri" panose="020F050202020403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5E5E5"/>
                    </a:solidFill>
                  </a:tcPr>
                </a:tc>
                <a:tc>
                  <a:txBody>
                    <a:bodyPr/>
                    <a:lstStyle/>
                    <a:p>
                      <a:pPr algn="l" fontAlgn="ctr"/>
                      <a:endParaRPr lang="en-US" sz="1100" b="1" i="0" u="none" strike="noStrike" dirty="0">
                        <a:solidFill>
                          <a:schemeClr val="accent5">
                            <a:lumMod val="50000"/>
                          </a:schemeClr>
                        </a:solidFill>
                        <a:effectLst/>
                        <a:latin typeface="+mn-lt"/>
                        <a:cs typeface="Calibri" panose="020F0502020204030204" pitchFamily="34" charset="0"/>
                      </a:endParaRPr>
                    </a:p>
                  </a:txBody>
                  <a:tcPr marL="0" marR="0" marT="0" marB="0" anchor="ctr">
                    <a:lnL w="9525"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5E5E5"/>
                    </a:solidFill>
                  </a:tcPr>
                </a:tc>
                <a:tc>
                  <a:txBody>
                    <a:bodyPr/>
                    <a:lstStyle/>
                    <a:p>
                      <a:pPr algn="l" fontAlgn="ctr"/>
                      <a:endParaRPr lang="en-US" sz="1100" b="1" i="0" u="none" strike="noStrike" dirty="0">
                        <a:solidFill>
                          <a:schemeClr val="accent5">
                            <a:lumMod val="50000"/>
                          </a:schemeClr>
                        </a:solidFill>
                        <a:effectLst/>
                        <a:latin typeface="+mn-lt"/>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5E5E5"/>
                    </a:solidFill>
                  </a:tcPr>
                </a:tc>
                <a:tc>
                  <a:txBody>
                    <a:bodyPr/>
                    <a:lstStyle/>
                    <a:p>
                      <a:pPr algn="l" fontAlgn="ctr"/>
                      <a:endParaRPr lang="en-US" sz="1100" b="1" i="0" u="none" strike="noStrike" dirty="0">
                        <a:solidFill>
                          <a:schemeClr val="accent5">
                            <a:lumMod val="50000"/>
                          </a:schemeClr>
                        </a:solidFill>
                        <a:effectLst/>
                        <a:latin typeface="+mn-lt"/>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5E5E5"/>
                    </a:solidFill>
                  </a:tcPr>
                </a:tc>
                <a:extLst>
                  <a:ext uri="{0D108BD9-81ED-4DB2-BD59-A6C34878D82A}">
                    <a16:rowId xmlns:a16="http://schemas.microsoft.com/office/drawing/2014/main" val="10006"/>
                  </a:ext>
                </a:extLst>
              </a:tr>
              <a:tr h="348285">
                <a:tc>
                  <a:txBody>
                    <a:bodyPr/>
                    <a:lstStyle/>
                    <a:p>
                      <a:pPr algn="l" fontAlgn="ctr"/>
                      <a:r>
                        <a:rPr lang="en-US" sz="1100" b="0" i="0" u="none" strike="noStrike" dirty="0">
                          <a:solidFill>
                            <a:schemeClr val="accent5">
                              <a:lumMod val="50000"/>
                            </a:schemeClr>
                          </a:solidFill>
                          <a:effectLst/>
                          <a:latin typeface="+mn-lt"/>
                          <a:cs typeface="Calibri" panose="020F0502020204030204" pitchFamily="34" charset="0"/>
                        </a:rPr>
                        <a:t>Average Illness Burden</a:t>
                      </a:r>
                      <a:r>
                        <a:rPr lang="en-US" sz="1100" b="0" i="0" u="none" strike="noStrike" baseline="30000" dirty="0">
                          <a:solidFill>
                            <a:schemeClr val="accent5">
                              <a:lumMod val="50000"/>
                            </a:schemeClr>
                          </a:solidFill>
                          <a:effectLst/>
                          <a:latin typeface="+mn-lt"/>
                          <a:cs typeface="Calibri" panose="020F0502020204030204" pitchFamily="34" charset="0"/>
                        </a:rPr>
                        <a:t>2</a:t>
                      </a:r>
                    </a:p>
                  </a:txBody>
                  <a:tcPr marL="108839"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chemeClr val="accent5">
                              <a:lumMod val="50000"/>
                            </a:schemeClr>
                          </a:solidFill>
                          <a:effectLst/>
                          <a:latin typeface="+mn-lt"/>
                          <a:cs typeface="Calibri" panose="020F0502020204030204" pitchFamily="34" charset="0"/>
                        </a:rPr>
                        <a:t>131.1</a:t>
                      </a:r>
                    </a:p>
                  </a:txBody>
                  <a:tcPr marL="0" marR="0" marT="0" marB="0" anchor="ctr">
                    <a:lnL w="127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chemeClr val="accent5">
                              <a:lumMod val="50000"/>
                            </a:schemeClr>
                          </a:solidFill>
                          <a:effectLst/>
                          <a:latin typeface="+mn-lt"/>
                          <a:cs typeface="Calibri" panose="020F0502020204030204" pitchFamily="34" charset="0"/>
                        </a:rPr>
                        <a:t>137.0</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chemeClr val="accent5">
                              <a:lumMod val="50000"/>
                            </a:schemeClr>
                          </a:solidFill>
                          <a:effectLst/>
                          <a:latin typeface="+mn-lt"/>
                          <a:cs typeface="Calibri" panose="020F0502020204030204" pitchFamily="34" charset="0"/>
                        </a:rPr>
                        <a:t>5%</a:t>
                      </a:r>
                    </a:p>
                  </a:txBody>
                  <a:tcPr marL="9070" marR="9070" marT="9070" marB="0" anchor="ctr">
                    <a:lnL w="9525" cap="flat" cmpd="sng" algn="ctr">
                      <a:solidFill>
                        <a:schemeClr val="bg1"/>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1100" b="0" i="0" u="none" strike="noStrike" dirty="0">
                          <a:solidFill>
                            <a:schemeClr val="accent5">
                              <a:lumMod val="50000"/>
                            </a:schemeClr>
                          </a:solidFill>
                          <a:effectLst/>
                          <a:latin typeface="+mn-lt"/>
                          <a:cs typeface="Calibri" panose="020F0502020204030204" pitchFamily="34" charset="0"/>
                        </a:rPr>
                        <a:t>129.8</a:t>
                      </a:r>
                    </a:p>
                  </a:txBody>
                  <a:tcPr marL="0" marR="0" marT="0" marB="0" anchor="ctr">
                    <a:lnL w="9525"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chemeClr val="accent5">
                              <a:lumMod val="50000"/>
                            </a:schemeClr>
                          </a:solidFill>
                          <a:effectLst/>
                          <a:latin typeface="+mn-lt"/>
                          <a:cs typeface="Calibri" panose="020F0502020204030204" pitchFamily="34" charset="0"/>
                        </a:rPr>
                        <a:t>144.1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chemeClr val="accent5">
                              <a:lumMod val="50000"/>
                            </a:schemeClr>
                          </a:solidFill>
                          <a:effectLst/>
                          <a:latin typeface="+mn-lt"/>
                          <a:cs typeface="Calibri" panose="020F0502020204030204" pitchFamily="34" charset="0"/>
                        </a:rPr>
                        <a:t>11%</a:t>
                      </a:r>
                    </a:p>
                  </a:txBody>
                  <a:tcPr marL="9070" marR="9070" marT="907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666326721"/>
                  </a:ext>
                </a:extLst>
              </a:tr>
            </a:tbl>
          </a:graphicData>
        </a:graphic>
      </p:graphicFrame>
    </p:spTree>
    <p:extLst>
      <p:ext uri="{BB962C8B-B14F-4D97-AF65-F5344CB8AC3E}">
        <p14:creationId xmlns:p14="http://schemas.microsoft.com/office/powerpoint/2010/main" val="166260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6612" y="1238250"/>
            <a:ext cx="7584948" cy="952500"/>
          </a:xfrm>
        </p:spPr>
        <p:txBody>
          <a:bodyPr>
            <a:normAutofit fontScale="90000"/>
          </a:bodyPr>
          <a:lstStyle/>
          <a:p>
            <a:r>
              <a:rPr lang="en-US" sz="2400" dirty="0">
                <a:latin typeface="+mn-lt"/>
                <a:cs typeface="Arial" panose="020B0604020202020204" pitchFamily="34" charset="0"/>
              </a:rPr>
              <a:t>Thanks for your time when </a:t>
            </a:r>
            <a:br>
              <a:rPr lang="en-US" sz="2400" dirty="0">
                <a:latin typeface="+mn-lt"/>
                <a:cs typeface="Arial" panose="020B0604020202020204" pitchFamily="34" charset="0"/>
              </a:rPr>
            </a:br>
            <a:r>
              <a:rPr lang="en-US" sz="2400" dirty="0">
                <a:latin typeface="+mn-lt"/>
                <a:cs typeface="Arial" panose="020B0604020202020204" pitchFamily="34" charset="0"/>
              </a:rPr>
              <a:t>there is so much else you could </a:t>
            </a:r>
            <a:br>
              <a:rPr lang="en-US" sz="2400" dirty="0">
                <a:latin typeface="+mn-lt"/>
                <a:cs typeface="Arial" panose="020B0604020202020204" pitchFamily="34" charset="0"/>
              </a:rPr>
            </a:br>
            <a:r>
              <a:rPr lang="en-US" sz="2400" dirty="0">
                <a:latin typeface="+mn-lt"/>
                <a:cs typeface="Arial" panose="020B0604020202020204" pitchFamily="34" charset="0"/>
              </a:rPr>
              <a:t>be doing</a:t>
            </a:r>
          </a:p>
        </p:txBody>
      </p:sp>
      <p:sp>
        <p:nvSpPr>
          <p:cNvPr id="12" name="Content Placeholder 4">
            <a:extLst>
              <a:ext uri="{FF2B5EF4-FFF2-40B4-BE49-F238E27FC236}">
                <a16:creationId xmlns:a16="http://schemas.microsoft.com/office/drawing/2014/main" id="{AFF1D96E-0A1D-4A41-83A1-C1119C468B2F}"/>
              </a:ext>
            </a:extLst>
          </p:cNvPr>
          <p:cNvSpPr txBox="1">
            <a:spLocks/>
          </p:cNvSpPr>
          <p:nvPr/>
        </p:nvSpPr>
        <p:spPr>
          <a:xfrm>
            <a:off x="1318660" y="3429000"/>
            <a:ext cx="6487428" cy="1034744"/>
          </a:xfrm>
          <a:prstGeom prst="rect">
            <a:avLst/>
          </a:prstGeom>
        </p:spPr>
        <p:txBody>
          <a:bodyPr lIns="0" tIns="0" rIns="0" bIns="0"/>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1pPr>
            <a:lvl2pPr marL="171450" indent="-165100" algn="l" defTabSz="914400" rtl="0" eaLnBrk="1" latinLnBrk="0" hangingPunct="1">
              <a:lnSpc>
                <a:spcPct val="100000"/>
              </a:lnSpc>
              <a:spcBef>
                <a:spcPts val="0"/>
              </a:spcBef>
              <a:buFont typeface="Arial" panose="020B0604020202020204" pitchFamily="34" charset="0"/>
              <a:buChar char="•"/>
              <a:tabLst/>
              <a:defRPr sz="2000" kern="1200">
                <a:solidFill>
                  <a:schemeClr val="tx1"/>
                </a:solidFill>
                <a:latin typeface="+mn-lt"/>
                <a:ea typeface="+mn-ea"/>
                <a:cs typeface="+mn-cs"/>
              </a:defRPr>
            </a:lvl2pPr>
            <a:lvl3pPr marL="630238" indent="-171450" algn="l" defTabSz="914400" rtl="0" eaLnBrk="1" latinLnBrk="0" hangingPunct="1">
              <a:lnSpc>
                <a:spcPct val="100000"/>
              </a:lnSpc>
              <a:spcBef>
                <a:spcPts val="0"/>
              </a:spcBef>
              <a:buFont typeface="System Font Regular"/>
              <a:buChar char="-"/>
              <a:tabLst/>
              <a:defRPr sz="2000" kern="1200">
                <a:solidFill>
                  <a:schemeClr val="tx1"/>
                </a:solidFill>
                <a:latin typeface="+mn-lt"/>
                <a:ea typeface="+mn-ea"/>
                <a:cs typeface="+mn-cs"/>
              </a:defRPr>
            </a:lvl3pPr>
            <a:lvl4pPr marL="1090613" indent="-173038"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4pPr>
            <a:lvl5pPr marL="1543050" indent="-171450"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900"/>
              </a:spcAft>
              <a:buClr>
                <a:schemeClr val="bg1"/>
              </a:buClr>
            </a:pPr>
            <a:endParaRPr lang="en-US" sz="600" dirty="0">
              <a:solidFill>
                <a:schemeClr val="bg1"/>
              </a:solidFill>
            </a:endParaRPr>
          </a:p>
          <a:p>
            <a:pPr lvl="0" defTabSz="685800">
              <a:lnSpc>
                <a:spcPct val="80000"/>
              </a:lnSpc>
              <a:spcBef>
                <a:spcPts val="750"/>
              </a:spcBef>
            </a:pPr>
            <a:r>
              <a:rPr lang="en-US" sz="4800" dirty="0">
                <a:gradFill flip="none" rotWithShape="1">
                  <a:gsLst>
                    <a:gs pos="100000">
                      <a:srgbClr val="009DE0"/>
                    </a:gs>
                    <a:gs pos="0">
                      <a:srgbClr val="00AC41"/>
                    </a:gs>
                  </a:gsLst>
                  <a:lin ang="7200000" scaled="0"/>
                  <a:tileRect/>
                </a:gradFill>
                <a:latin typeface="Grifo S" panose="02050803090505060204" pitchFamily="18" charset="0"/>
              </a:rPr>
              <a:t>Questions and answers…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4212" y="0"/>
            <a:ext cx="3879788" cy="3561254"/>
          </a:xfrm>
          <a:prstGeom prst="ellipse">
            <a:avLst/>
          </a:prstGeom>
          <a:ln>
            <a:noFill/>
          </a:ln>
          <a:effectLst>
            <a:softEdge rad="112500"/>
          </a:effectLst>
        </p:spPr>
      </p:pic>
      <p:sp>
        <p:nvSpPr>
          <p:cNvPr id="2" name="Rectangle 1"/>
          <p:cNvSpPr/>
          <p:nvPr/>
        </p:nvSpPr>
        <p:spPr>
          <a:xfrm>
            <a:off x="646612" y="6169794"/>
            <a:ext cx="8170129"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endParaRPr>
          </a:p>
        </p:txBody>
      </p:sp>
    </p:spTree>
    <p:extLst>
      <p:ext uri="{BB962C8B-B14F-4D97-AF65-F5344CB8AC3E}">
        <p14:creationId xmlns:p14="http://schemas.microsoft.com/office/powerpoint/2010/main" val="981488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br>
              <a:rPr lang="en-US" u="sng" dirty="0">
                <a:cs typeface="Arial" panose="020B0604020202020204" pitchFamily="34" charset="0"/>
              </a:rPr>
            </a:br>
            <a:br>
              <a:rPr lang="en-US" u="sng" dirty="0">
                <a:cs typeface="Arial" panose="020B0604020202020204" pitchFamily="34" charset="0"/>
              </a:rPr>
            </a:br>
            <a:r>
              <a:rPr lang="en-US" dirty="0">
                <a:cs typeface="Arial" panose="020B0604020202020204" pitchFamily="34" charset="0"/>
              </a:rPr>
              <a:t>For additional information or you would like to connect with us, please contact:</a:t>
            </a:r>
            <a:br>
              <a:rPr lang="en-US" dirty="0">
                <a:cs typeface="Arial" panose="020B0604020202020204" pitchFamily="34" charset="0"/>
              </a:rPr>
            </a:br>
            <a:br>
              <a:rPr lang="en-US" u="sng" dirty="0">
                <a:cs typeface="Arial" panose="020B0604020202020204" pitchFamily="34" charset="0"/>
              </a:rPr>
            </a:br>
            <a:br>
              <a:rPr lang="en-US" u="sng" dirty="0">
                <a:cs typeface="Arial" panose="020B0604020202020204" pitchFamily="34" charset="0"/>
              </a:rPr>
            </a:br>
            <a:br>
              <a:rPr lang="en-US" u="sng" dirty="0">
                <a:cs typeface="Arial" panose="020B0604020202020204" pitchFamily="34" charset="0"/>
              </a:rPr>
            </a:br>
            <a:br>
              <a:rPr lang="en-US" u="sng" dirty="0">
                <a:cs typeface="Arial" panose="020B0604020202020204" pitchFamily="34" charset="0"/>
              </a:rPr>
            </a:br>
            <a:br>
              <a:rPr lang="en-US" u="sng" dirty="0">
                <a:cs typeface="Arial" panose="020B0604020202020204" pitchFamily="34" charset="0"/>
              </a:rPr>
            </a:br>
            <a:br>
              <a:rPr lang="en-US" u="sng" dirty="0">
                <a:cs typeface="Arial" panose="020B0604020202020204" pitchFamily="34" charset="0"/>
              </a:rPr>
            </a:br>
            <a:r>
              <a:rPr lang="en-US" dirty="0">
                <a:cs typeface="Arial" panose="020B0604020202020204" pitchFamily="34" charset="0"/>
              </a:rPr>
              <a:t>Frank Genty</a:t>
            </a:r>
            <a:br>
              <a:rPr lang="en-US" dirty="0">
                <a:cs typeface="Arial" panose="020B0604020202020204" pitchFamily="34" charset="0"/>
              </a:rPr>
            </a:br>
            <a:r>
              <a:rPr lang="en-US" dirty="0">
                <a:cs typeface="Arial" panose="020B0604020202020204" pitchFamily="34" charset="0"/>
              </a:rPr>
              <a:t>Principal</a:t>
            </a:r>
            <a:br>
              <a:rPr lang="en-US" dirty="0">
                <a:cs typeface="Arial" panose="020B0604020202020204" pitchFamily="34" charset="0"/>
              </a:rPr>
            </a:br>
            <a:r>
              <a:rPr lang="en-US" dirty="0">
                <a:cs typeface="Arial" panose="020B0604020202020204" pitchFamily="34" charset="0"/>
              </a:rPr>
              <a:t>215.684.9896</a:t>
            </a:r>
            <a:br>
              <a:rPr lang="en-US" dirty="0">
                <a:cs typeface="Arial" panose="020B0604020202020204" pitchFamily="34" charset="0"/>
              </a:rPr>
            </a:br>
            <a:r>
              <a:rPr lang="en-US" dirty="0">
                <a:cs typeface="Arial" panose="020B0604020202020204" pitchFamily="34" charset="0"/>
              </a:rPr>
              <a:t>Frank.Genty@Mercer.com</a:t>
            </a:r>
            <a:br>
              <a:rPr lang="en-US" dirty="0">
                <a:cs typeface="Arial" panose="020B0604020202020204" pitchFamily="34" charset="0"/>
              </a:rPr>
            </a:br>
            <a:br>
              <a:rPr lang="en-US" b="0" dirty="0">
                <a:cs typeface="Arial" panose="020B0604020202020204" pitchFamily="34" charset="0"/>
              </a:rPr>
            </a:br>
            <a:br>
              <a:rPr lang="en-US" b="0" dirty="0">
                <a:cs typeface="Arial" panose="020B0604020202020204" pitchFamily="34" charset="0"/>
              </a:rPr>
            </a:br>
            <a:endParaRPr lang="en-US" b="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8610" y="2238722"/>
            <a:ext cx="1426325" cy="1426325"/>
          </a:xfrm>
          <a:prstGeom prst="rect">
            <a:avLst/>
          </a:prstGeom>
        </p:spPr>
      </p:pic>
    </p:spTree>
    <p:extLst>
      <p:ext uri="{BB962C8B-B14F-4D97-AF65-F5344CB8AC3E}">
        <p14:creationId xmlns:p14="http://schemas.microsoft.com/office/powerpoint/2010/main" val="2439911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08055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Objectives </a:t>
            </a:r>
          </a:p>
        </p:txBody>
      </p:sp>
      <p:sp>
        <p:nvSpPr>
          <p:cNvPr id="3" name="Content Placeholder 2"/>
          <p:cNvSpPr txBox="1">
            <a:spLocks/>
          </p:cNvSpPr>
          <p:nvPr/>
        </p:nvSpPr>
        <p:spPr>
          <a:xfrm>
            <a:off x="685800" y="1276406"/>
            <a:ext cx="7772400" cy="4127500"/>
          </a:xfrm>
          <a:prstGeom prst="rect">
            <a:avLst/>
          </a:prstGeom>
        </p:spPr>
        <p:txBody>
          <a:bodyPr vert="horz" lIns="0" tIns="0" rIns="0" bIns="0" rtlCol="0">
            <a:noAutofit/>
          </a:bodyPr>
          <a:lstStyle>
            <a:lvl1pPr marL="171450" indent="-171450" algn="l" defTabSz="685800" rtl="0" eaLnBrk="1" latinLnBrk="0" hangingPunct="1">
              <a:lnSpc>
                <a:spcPct val="100000"/>
              </a:lnSpc>
              <a:spcBef>
                <a:spcPts val="900"/>
              </a:spcBef>
              <a:buFont typeface="Mute" panose="00000500000000000000" pitchFamily="50" charset="0"/>
              <a:buChar char="•"/>
              <a:defRPr sz="1500" kern="1200">
                <a:solidFill>
                  <a:schemeClr val="tx1"/>
                </a:solidFill>
                <a:latin typeface="Mute" panose="00000500000000000000" pitchFamily="50" charset="0"/>
                <a:ea typeface="+mn-ea"/>
                <a:cs typeface="+mn-cs"/>
              </a:defRPr>
            </a:lvl1pPr>
            <a:lvl2pPr marL="342900" indent="-171450" algn="l" defTabSz="685800" rtl="0" eaLnBrk="1" latinLnBrk="0" hangingPunct="1">
              <a:lnSpc>
                <a:spcPct val="100000"/>
              </a:lnSpc>
              <a:spcBef>
                <a:spcPts val="900"/>
              </a:spcBef>
              <a:buFont typeface="Arial" panose="020B0604020202020204" pitchFamily="34" charset="0"/>
              <a:buChar char="•"/>
              <a:defRPr sz="1500" kern="1200">
                <a:solidFill>
                  <a:schemeClr val="tx1"/>
                </a:solidFill>
                <a:latin typeface="Mute" panose="00000500000000000000" pitchFamily="50" charset="0"/>
                <a:ea typeface="+mn-ea"/>
                <a:cs typeface="+mn-cs"/>
              </a:defRPr>
            </a:lvl2pPr>
            <a:lvl3pPr marL="514350" indent="-171450" algn="l" defTabSz="685800" rtl="0" eaLnBrk="1" latinLnBrk="0" hangingPunct="1">
              <a:lnSpc>
                <a:spcPct val="100000"/>
              </a:lnSpc>
              <a:spcBef>
                <a:spcPts val="900"/>
              </a:spcBef>
              <a:buFont typeface="Mute" panose="00000500000000000000" pitchFamily="50" charset="0"/>
              <a:buChar char="-"/>
              <a:defRPr sz="1500" kern="1200">
                <a:solidFill>
                  <a:schemeClr val="tx1"/>
                </a:solidFill>
                <a:latin typeface="Mute" panose="00000500000000000000" pitchFamily="50" charset="0"/>
                <a:ea typeface="+mn-ea"/>
                <a:cs typeface="+mn-cs"/>
              </a:defRPr>
            </a:lvl3pPr>
            <a:lvl4pPr marL="685800" indent="-171450" algn="l" defTabSz="685800" rtl="0" eaLnBrk="1" latinLnBrk="0" hangingPunct="1">
              <a:lnSpc>
                <a:spcPct val="100000"/>
              </a:lnSpc>
              <a:spcBef>
                <a:spcPts val="900"/>
              </a:spcBef>
              <a:buFont typeface="Mute" panose="00000500000000000000" pitchFamily="50" charset="0"/>
              <a:buChar char="-"/>
              <a:defRPr sz="1200" kern="1200">
                <a:solidFill>
                  <a:schemeClr val="tx1"/>
                </a:solidFill>
                <a:latin typeface="Mute" panose="00000500000000000000" pitchFamily="50" charset="0"/>
                <a:ea typeface="+mn-ea"/>
                <a:cs typeface="+mn-cs"/>
              </a:defRPr>
            </a:lvl4pPr>
            <a:lvl5pPr marL="857250" indent="-171450" algn="l" defTabSz="685800" rtl="0" eaLnBrk="1" latinLnBrk="0" hangingPunct="1">
              <a:lnSpc>
                <a:spcPct val="100000"/>
              </a:lnSpc>
              <a:spcBef>
                <a:spcPts val="900"/>
              </a:spcBef>
              <a:buFont typeface="Mute" panose="00000500000000000000" pitchFamily="50" charset="0"/>
              <a:buChar char="-"/>
              <a:defRPr sz="1200" kern="1200">
                <a:solidFill>
                  <a:schemeClr val="tx1"/>
                </a:solidFill>
                <a:latin typeface="Mute" panose="000005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dirty="0"/>
          </a:p>
          <a:p>
            <a:pPr marL="0" indent="0">
              <a:buNone/>
            </a:pPr>
            <a:r>
              <a:rPr lang="en-US" dirty="0"/>
              <a:t>Attendees will gain a basic understanding of: </a:t>
            </a:r>
          </a:p>
          <a:p>
            <a:pPr lvl="0"/>
            <a:endParaRPr lang="en-US" dirty="0"/>
          </a:p>
          <a:p>
            <a:pPr lvl="0"/>
            <a:r>
              <a:rPr lang="en-US" dirty="0"/>
              <a:t>How to define unique value</a:t>
            </a:r>
          </a:p>
          <a:p>
            <a:pPr lvl="0"/>
            <a:endParaRPr lang="en-US" dirty="0"/>
          </a:p>
          <a:p>
            <a:pPr lvl="0"/>
            <a:r>
              <a:rPr lang="en-US" dirty="0"/>
              <a:t>How to create a list of objective and comprehensive measures</a:t>
            </a:r>
          </a:p>
          <a:p>
            <a:pPr lvl="0"/>
            <a:endParaRPr lang="en-US" dirty="0"/>
          </a:p>
          <a:p>
            <a:pPr lvl="0"/>
            <a:r>
              <a:rPr lang="en-US" dirty="0"/>
              <a:t>Data sources and interpretative considerations</a:t>
            </a:r>
          </a:p>
          <a:p>
            <a:pPr lvl="0"/>
            <a:endParaRPr lang="en-US" dirty="0"/>
          </a:p>
          <a:p>
            <a:pPr lvl="0"/>
            <a:r>
              <a:rPr lang="en-US" dirty="0"/>
              <a:t>How to present data that makes the “so what? And “now what?” evident</a:t>
            </a:r>
          </a:p>
          <a:p>
            <a:endParaRPr lang="en-US" dirty="0"/>
          </a:p>
          <a:p>
            <a:r>
              <a:rPr lang="en-US" dirty="0"/>
              <a:t>Examples will be shared to further make objectives and processes relevant </a:t>
            </a:r>
            <a:endParaRPr lang="en-US" sz="1600" dirty="0">
              <a:solidFill>
                <a:srgbClr val="002060"/>
              </a:solidFill>
            </a:endParaRPr>
          </a:p>
        </p:txBody>
      </p:sp>
    </p:spTree>
    <p:extLst>
      <p:ext uri="{BB962C8B-B14F-4D97-AF65-F5344CB8AC3E}">
        <p14:creationId xmlns:p14="http://schemas.microsoft.com/office/powerpoint/2010/main" val="866199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10800000">
            <a:off x="685800" y="2007795"/>
            <a:ext cx="7772400" cy="280857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 name="Title 3"/>
          <p:cNvSpPr>
            <a:spLocks noGrp="1"/>
          </p:cNvSpPr>
          <p:nvPr>
            <p:ph type="title"/>
          </p:nvPr>
        </p:nvSpPr>
        <p:spPr/>
        <p:txBody>
          <a:bodyPr>
            <a:normAutofit/>
          </a:bodyPr>
          <a:lstStyle/>
          <a:p>
            <a:r>
              <a:rPr lang="en-US" sz="2400" dirty="0"/>
              <a:t>More Data Does NOT = More Value  </a:t>
            </a:r>
          </a:p>
        </p:txBody>
      </p:sp>
      <p:grpSp>
        <p:nvGrpSpPr>
          <p:cNvPr id="7" name="Group 6"/>
          <p:cNvGrpSpPr/>
          <p:nvPr/>
        </p:nvGrpSpPr>
        <p:grpSpPr>
          <a:xfrm>
            <a:off x="2562011" y="2007795"/>
            <a:ext cx="4018451" cy="2834630"/>
            <a:chOff x="2562011" y="2007795"/>
            <a:chExt cx="4018451" cy="2834630"/>
          </a:xfrm>
        </p:grpSpPr>
        <p:grpSp>
          <p:nvGrpSpPr>
            <p:cNvPr id="6" name="Group 5"/>
            <p:cNvGrpSpPr/>
            <p:nvPr/>
          </p:nvGrpSpPr>
          <p:grpSpPr>
            <a:xfrm>
              <a:off x="2562011" y="2007795"/>
              <a:ext cx="4018451" cy="2834630"/>
              <a:chOff x="2562011" y="2007795"/>
              <a:chExt cx="4018451" cy="2834630"/>
            </a:xfrm>
          </p:grpSpPr>
          <p:sp>
            <p:nvSpPr>
              <p:cNvPr id="25" name="Rectangle 6"/>
              <p:cNvSpPr>
                <a:spLocks noChangeArrowheads="1"/>
              </p:cNvSpPr>
              <p:nvPr/>
            </p:nvSpPr>
            <p:spPr bwMode="gray">
              <a:xfrm>
                <a:off x="4570473" y="3433251"/>
                <a:ext cx="2009989" cy="1409174"/>
              </a:xfrm>
              <a:prstGeom prst="roundRect">
                <a:avLst>
                  <a:gd name="adj" fmla="val 0"/>
                </a:avLst>
              </a:prstGeom>
              <a:solidFill>
                <a:srgbClr val="002060">
                  <a:alpha val="93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eaLnBrk="0" hangingPunct="0"/>
                <a:endParaRPr lang="en-US" sz="700" dirty="0">
                  <a:solidFill>
                    <a:srgbClr val="404040"/>
                  </a:solidFill>
                  <a:ea typeface="MS PGothic" pitchFamily="34" charset="-128"/>
                </a:endParaRPr>
              </a:p>
            </p:txBody>
          </p:sp>
          <p:sp>
            <p:nvSpPr>
              <p:cNvPr id="26" name="Rectangle 6"/>
              <p:cNvSpPr>
                <a:spLocks noChangeArrowheads="1"/>
              </p:cNvSpPr>
              <p:nvPr/>
            </p:nvSpPr>
            <p:spPr bwMode="gray">
              <a:xfrm>
                <a:off x="2562011" y="3419854"/>
                <a:ext cx="2009989" cy="1409174"/>
              </a:xfrm>
              <a:prstGeom prst="roundRect">
                <a:avLst>
                  <a:gd name="adj" fmla="val 0"/>
                </a:avLst>
              </a:prstGeom>
              <a:solidFill>
                <a:srgbClr val="002060">
                  <a:alpha val="93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eaLnBrk="0" hangingPunct="0"/>
                <a:endParaRPr lang="en-US" sz="700" dirty="0">
                  <a:solidFill>
                    <a:srgbClr val="404040"/>
                  </a:solidFill>
                  <a:ea typeface="MS PGothic" pitchFamily="34" charset="-128"/>
                </a:endParaRPr>
              </a:p>
            </p:txBody>
          </p:sp>
          <p:sp>
            <p:nvSpPr>
              <p:cNvPr id="24" name="Rectangle 6"/>
              <p:cNvSpPr>
                <a:spLocks noChangeArrowheads="1"/>
              </p:cNvSpPr>
              <p:nvPr/>
            </p:nvSpPr>
            <p:spPr bwMode="gray">
              <a:xfrm>
                <a:off x="4570473" y="2021192"/>
                <a:ext cx="2009989" cy="1409174"/>
              </a:xfrm>
              <a:prstGeom prst="roundRect">
                <a:avLst>
                  <a:gd name="adj" fmla="val 0"/>
                </a:avLst>
              </a:prstGeom>
              <a:solidFill>
                <a:srgbClr val="002060">
                  <a:alpha val="93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eaLnBrk="0" hangingPunct="0"/>
                <a:endParaRPr lang="en-US" sz="700" dirty="0">
                  <a:solidFill>
                    <a:srgbClr val="404040"/>
                  </a:solidFill>
                  <a:ea typeface="MS PGothic" pitchFamily="34" charset="-128"/>
                </a:endParaRPr>
              </a:p>
            </p:txBody>
          </p:sp>
          <p:sp>
            <p:nvSpPr>
              <p:cNvPr id="15" name="Rectangle 6"/>
              <p:cNvSpPr>
                <a:spLocks noChangeArrowheads="1"/>
              </p:cNvSpPr>
              <p:nvPr/>
            </p:nvSpPr>
            <p:spPr bwMode="gray">
              <a:xfrm>
                <a:off x="2562011" y="2007795"/>
                <a:ext cx="2009989" cy="1409174"/>
              </a:xfrm>
              <a:prstGeom prst="roundRect">
                <a:avLst>
                  <a:gd name="adj" fmla="val 0"/>
                </a:avLst>
              </a:prstGeom>
              <a:solidFill>
                <a:srgbClr val="002060">
                  <a:alpha val="93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eaLnBrk="0" hangingPunct="0"/>
                <a:endParaRPr lang="en-US" sz="700" dirty="0">
                  <a:solidFill>
                    <a:srgbClr val="404040"/>
                  </a:solidFill>
                  <a:ea typeface="MS PGothic" pitchFamily="34" charset="-128"/>
                </a:endParaRPr>
              </a:p>
            </p:txBody>
          </p:sp>
        </p:grpSp>
        <p:grpSp>
          <p:nvGrpSpPr>
            <p:cNvPr id="5" name="Group 4"/>
            <p:cNvGrpSpPr/>
            <p:nvPr/>
          </p:nvGrpSpPr>
          <p:grpSpPr>
            <a:xfrm>
              <a:off x="2747252" y="2301457"/>
              <a:ext cx="3530786" cy="2323259"/>
              <a:chOff x="2747252" y="2301457"/>
              <a:chExt cx="3530786" cy="2323259"/>
            </a:xfrm>
          </p:grpSpPr>
          <p:sp>
            <p:nvSpPr>
              <p:cNvPr id="18" name="Rectangle 17"/>
              <p:cNvSpPr/>
              <p:nvPr/>
            </p:nvSpPr>
            <p:spPr>
              <a:xfrm>
                <a:off x="2747252" y="2301457"/>
                <a:ext cx="1526942" cy="830997"/>
              </a:xfrm>
              <a:prstGeom prst="rect">
                <a:avLst/>
              </a:prstGeom>
            </p:spPr>
            <p:txBody>
              <a:bodyPr wrap="square" anchor="ctr">
                <a:spAutoFit/>
              </a:bodyPr>
              <a:lstStyle/>
              <a:p>
                <a:pPr lvl="0" algn="ctr">
                  <a:defRPr/>
                </a:pPr>
                <a:r>
                  <a:rPr lang="en-US" sz="1200" kern="0" dirty="0">
                    <a:solidFill>
                      <a:schemeClr val="bg1"/>
                    </a:solidFill>
                  </a:rPr>
                  <a:t>Too many reports or </a:t>
                </a:r>
              </a:p>
              <a:p>
                <a:pPr lvl="0" algn="ctr">
                  <a:defRPr/>
                </a:pPr>
                <a:r>
                  <a:rPr lang="en-US" sz="1200" kern="0" dirty="0">
                    <a:solidFill>
                      <a:schemeClr val="bg1"/>
                    </a:solidFill>
                  </a:rPr>
                  <a:t>reports that are too long </a:t>
                </a:r>
              </a:p>
            </p:txBody>
          </p:sp>
          <p:sp>
            <p:nvSpPr>
              <p:cNvPr id="19" name="Rectangle 18"/>
              <p:cNvSpPr/>
              <p:nvPr/>
            </p:nvSpPr>
            <p:spPr>
              <a:xfrm>
                <a:off x="4796974" y="2393790"/>
                <a:ext cx="1430149" cy="646331"/>
              </a:xfrm>
              <a:prstGeom prst="rect">
                <a:avLst/>
              </a:prstGeom>
            </p:spPr>
            <p:txBody>
              <a:bodyPr wrap="square" anchor="ctr">
                <a:spAutoFit/>
              </a:bodyPr>
              <a:lstStyle/>
              <a:p>
                <a:pPr lvl="0" algn="ctr">
                  <a:defRPr/>
                </a:pPr>
                <a:r>
                  <a:rPr lang="en-US" sz="1200" kern="0" dirty="0">
                    <a:solidFill>
                      <a:schemeClr val="bg1"/>
                    </a:solidFill>
                  </a:rPr>
                  <a:t>No clear message or it’s the same message</a:t>
                </a:r>
              </a:p>
            </p:txBody>
          </p:sp>
          <p:sp>
            <p:nvSpPr>
              <p:cNvPr id="20" name="Rectangle 19"/>
              <p:cNvSpPr/>
              <p:nvPr/>
            </p:nvSpPr>
            <p:spPr>
              <a:xfrm>
                <a:off x="2747252" y="3793720"/>
                <a:ext cx="1526942" cy="646331"/>
              </a:xfrm>
              <a:prstGeom prst="rect">
                <a:avLst/>
              </a:prstGeom>
            </p:spPr>
            <p:txBody>
              <a:bodyPr wrap="square" anchor="ctr">
                <a:spAutoFit/>
              </a:bodyPr>
              <a:lstStyle/>
              <a:p>
                <a:pPr lvl="0" algn="ctr">
                  <a:defRPr/>
                </a:pPr>
                <a:r>
                  <a:rPr lang="en-US" sz="1200" kern="0" dirty="0">
                    <a:solidFill>
                      <a:schemeClr val="bg1"/>
                    </a:solidFill>
                  </a:rPr>
                  <a:t>Lack of integration across diverse data sets</a:t>
                </a:r>
              </a:p>
            </p:txBody>
          </p:sp>
          <p:sp>
            <p:nvSpPr>
              <p:cNvPr id="21" name="Rectangle 20"/>
              <p:cNvSpPr/>
              <p:nvPr/>
            </p:nvSpPr>
            <p:spPr>
              <a:xfrm>
                <a:off x="4751096" y="3609053"/>
                <a:ext cx="1526942" cy="1015663"/>
              </a:xfrm>
              <a:prstGeom prst="rect">
                <a:avLst/>
              </a:prstGeom>
            </p:spPr>
            <p:txBody>
              <a:bodyPr wrap="square" anchor="ctr">
                <a:spAutoFit/>
              </a:bodyPr>
              <a:lstStyle/>
              <a:p>
                <a:pPr lvl="0" algn="ctr">
                  <a:defRPr/>
                </a:pPr>
                <a:r>
                  <a:rPr lang="en-US" sz="1200" kern="0" dirty="0">
                    <a:solidFill>
                      <a:schemeClr val="bg1"/>
                    </a:solidFill>
                  </a:rPr>
                  <a:t>Doesn’t answer our questions nor provide a defensible and definitive answer</a:t>
                </a:r>
              </a:p>
            </p:txBody>
          </p:sp>
        </p:grpSp>
      </p:grpSp>
    </p:spTree>
    <p:extLst>
      <p:ext uri="{BB962C8B-B14F-4D97-AF65-F5344CB8AC3E}">
        <p14:creationId xmlns:p14="http://schemas.microsoft.com/office/powerpoint/2010/main" val="2688078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0514" y="655865"/>
            <a:ext cx="2768668" cy="3592347"/>
          </a:xfrm>
          <a:prstGeom prst="rect">
            <a:avLst/>
          </a:prstGeom>
        </p:spPr>
      </p:pic>
      <p:sp>
        <p:nvSpPr>
          <p:cNvPr id="5" name="Content Placeholder 4">
            <a:extLst>
              <a:ext uri="{FF2B5EF4-FFF2-40B4-BE49-F238E27FC236}">
                <a16:creationId xmlns:a16="http://schemas.microsoft.com/office/drawing/2014/main" id="{AFF1D96E-0A1D-4A41-83A1-C1119C468B2F}"/>
              </a:ext>
            </a:extLst>
          </p:cNvPr>
          <p:cNvSpPr txBox="1">
            <a:spLocks/>
          </p:cNvSpPr>
          <p:nvPr/>
        </p:nvSpPr>
        <p:spPr>
          <a:xfrm>
            <a:off x="755478" y="1608365"/>
            <a:ext cx="7763703" cy="4830936"/>
          </a:xfrm>
          <a:prstGeom prst="rect">
            <a:avLst/>
          </a:prstGeom>
        </p:spPr>
        <p:txBody>
          <a:bodyPr lIns="0" tIns="0" rIns="0" bIns="0"/>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1pPr>
            <a:lvl2pPr marL="171450" indent="-165100" algn="l" defTabSz="914400" rtl="0" eaLnBrk="1" latinLnBrk="0" hangingPunct="1">
              <a:lnSpc>
                <a:spcPct val="100000"/>
              </a:lnSpc>
              <a:spcBef>
                <a:spcPts val="0"/>
              </a:spcBef>
              <a:buFont typeface="Arial" panose="020B0604020202020204" pitchFamily="34" charset="0"/>
              <a:buChar char="•"/>
              <a:tabLst/>
              <a:defRPr sz="2000" kern="1200">
                <a:solidFill>
                  <a:schemeClr val="tx1"/>
                </a:solidFill>
                <a:latin typeface="+mn-lt"/>
                <a:ea typeface="+mn-ea"/>
                <a:cs typeface="+mn-cs"/>
              </a:defRPr>
            </a:lvl2pPr>
            <a:lvl3pPr marL="630238" indent="-171450" algn="l" defTabSz="914400" rtl="0" eaLnBrk="1" latinLnBrk="0" hangingPunct="1">
              <a:lnSpc>
                <a:spcPct val="100000"/>
              </a:lnSpc>
              <a:spcBef>
                <a:spcPts val="0"/>
              </a:spcBef>
              <a:buFont typeface="System Font Regular"/>
              <a:buChar char="-"/>
              <a:tabLst/>
              <a:defRPr sz="2000" kern="1200">
                <a:solidFill>
                  <a:schemeClr val="tx1"/>
                </a:solidFill>
                <a:latin typeface="+mn-lt"/>
                <a:ea typeface="+mn-ea"/>
                <a:cs typeface="+mn-cs"/>
              </a:defRPr>
            </a:lvl3pPr>
            <a:lvl4pPr marL="1090613" indent="-173038"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4pPr>
            <a:lvl5pPr marL="1543050" indent="-171450"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51" indent="-137151">
              <a:lnSpc>
                <a:spcPts val="1890"/>
              </a:lnSpc>
              <a:spcAft>
                <a:spcPts val="900"/>
              </a:spcAft>
              <a:buClr>
                <a:srgbClr val="003865"/>
              </a:buClr>
              <a:buFont typeface="Arial" panose="020B0604020202020204" pitchFamily="34" charset="0"/>
              <a:buChar char="•"/>
            </a:pPr>
            <a:r>
              <a:rPr lang="en-US" sz="1400" dirty="0"/>
              <a:t>Defined value(s) serves as a guide for decision making</a:t>
            </a:r>
          </a:p>
          <a:p>
            <a:pPr marL="737264" lvl="2" indent="-137151">
              <a:lnSpc>
                <a:spcPts val="1890"/>
              </a:lnSpc>
              <a:spcAft>
                <a:spcPts val="900"/>
              </a:spcAft>
              <a:buClr>
                <a:srgbClr val="003865"/>
              </a:buClr>
            </a:pPr>
            <a:r>
              <a:rPr lang="en-US" sz="1400" dirty="0"/>
              <a:t>Re: the data you need</a:t>
            </a:r>
          </a:p>
          <a:p>
            <a:pPr marL="737264" lvl="2" indent="-137151">
              <a:lnSpc>
                <a:spcPts val="1890"/>
              </a:lnSpc>
              <a:spcAft>
                <a:spcPts val="900"/>
              </a:spcAft>
              <a:buClr>
                <a:srgbClr val="003865"/>
              </a:buClr>
            </a:pPr>
            <a:r>
              <a:rPr lang="en-US" sz="1400" dirty="0"/>
              <a:t>The frequency</a:t>
            </a:r>
          </a:p>
          <a:p>
            <a:pPr marL="737264" lvl="2" indent="-137151">
              <a:lnSpc>
                <a:spcPts val="1890"/>
              </a:lnSpc>
              <a:spcAft>
                <a:spcPts val="900"/>
              </a:spcAft>
              <a:buClr>
                <a:srgbClr val="003865"/>
              </a:buClr>
            </a:pPr>
            <a:r>
              <a:rPr lang="en-US" sz="1400" dirty="0"/>
              <a:t>The metrics</a:t>
            </a:r>
          </a:p>
          <a:p>
            <a:pPr marL="737264" lvl="2" indent="-137151">
              <a:lnSpc>
                <a:spcPts val="1890"/>
              </a:lnSpc>
              <a:spcAft>
                <a:spcPts val="900"/>
              </a:spcAft>
              <a:buClr>
                <a:srgbClr val="003865"/>
              </a:buClr>
            </a:pPr>
            <a:r>
              <a:rPr lang="en-US" sz="1400" dirty="0"/>
              <a:t>The design  </a:t>
            </a:r>
          </a:p>
          <a:p>
            <a:pPr marL="137151" indent="-137151">
              <a:lnSpc>
                <a:spcPts val="1890"/>
              </a:lnSpc>
              <a:spcAft>
                <a:spcPts val="900"/>
              </a:spcAft>
              <a:buClr>
                <a:srgbClr val="003865"/>
              </a:buClr>
              <a:buFont typeface="Arial" panose="020B0604020202020204" pitchFamily="34" charset="0"/>
              <a:buChar char="•"/>
            </a:pPr>
            <a:r>
              <a:rPr lang="en-US" sz="1400" dirty="0"/>
              <a:t>Value is influenced by individuals</a:t>
            </a:r>
          </a:p>
          <a:p>
            <a:pPr marL="737264" lvl="2" indent="-137151">
              <a:lnSpc>
                <a:spcPts val="1890"/>
              </a:lnSpc>
              <a:spcAft>
                <a:spcPts val="900"/>
              </a:spcAft>
              <a:buClr>
                <a:srgbClr val="003865"/>
              </a:buClr>
            </a:pPr>
            <a:r>
              <a:rPr lang="en-US" sz="1400" dirty="0"/>
              <a:t>Their experience</a:t>
            </a:r>
          </a:p>
          <a:p>
            <a:pPr marL="737264" lvl="2" indent="-137151">
              <a:lnSpc>
                <a:spcPts val="1890"/>
              </a:lnSpc>
              <a:spcAft>
                <a:spcPts val="900"/>
              </a:spcAft>
              <a:buClr>
                <a:srgbClr val="003865"/>
              </a:buClr>
            </a:pPr>
            <a:r>
              <a:rPr lang="en-US" sz="1400" dirty="0"/>
              <a:t>Their point of view</a:t>
            </a:r>
          </a:p>
          <a:p>
            <a:pPr marL="737264" lvl="2" indent="-137151">
              <a:lnSpc>
                <a:spcPts val="1890"/>
              </a:lnSpc>
              <a:spcAft>
                <a:spcPts val="900"/>
              </a:spcAft>
              <a:buClr>
                <a:srgbClr val="003865"/>
              </a:buClr>
            </a:pPr>
            <a:r>
              <a:rPr lang="en-US" sz="1400" dirty="0"/>
              <a:t>Their biases </a:t>
            </a:r>
          </a:p>
          <a:p>
            <a:pPr marL="137151" indent="-137151">
              <a:lnSpc>
                <a:spcPts val="1890"/>
              </a:lnSpc>
              <a:spcAft>
                <a:spcPts val="900"/>
              </a:spcAft>
              <a:buClr>
                <a:srgbClr val="003865"/>
              </a:buClr>
              <a:buFont typeface="Arial" panose="020B0604020202020204" pitchFamily="34" charset="0"/>
              <a:buChar char="•"/>
            </a:pPr>
            <a:r>
              <a:rPr lang="en-US" sz="1400" dirty="0"/>
              <a:t>To derive value from data requires that you know WHO the individuals or stakeholders are</a:t>
            </a:r>
          </a:p>
          <a:p>
            <a:pPr marL="737264" lvl="2" indent="-137151">
              <a:lnSpc>
                <a:spcPts val="1890"/>
              </a:lnSpc>
              <a:spcAft>
                <a:spcPts val="900"/>
              </a:spcAft>
              <a:buClr>
                <a:srgbClr val="003865"/>
              </a:buClr>
            </a:pPr>
            <a:r>
              <a:rPr lang="en-US" sz="1400" dirty="0"/>
              <a:t>Executive team, benefits committee,  and division leaders</a:t>
            </a:r>
          </a:p>
          <a:p>
            <a:pPr marL="737264" lvl="2" indent="-137151">
              <a:lnSpc>
                <a:spcPts val="1890"/>
              </a:lnSpc>
              <a:spcAft>
                <a:spcPts val="900"/>
              </a:spcAft>
              <a:buClr>
                <a:srgbClr val="003865"/>
              </a:buClr>
            </a:pPr>
            <a:r>
              <a:rPr lang="en-US" sz="1400" dirty="0"/>
              <a:t>Employees, families, and vendor partners</a:t>
            </a:r>
          </a:p>
          <a:p>
            <a:pPr marL="272091" indent="-272091">
              <a:lnSpc>
                <a:spcPts val="1890"/>
              </a:lnSpc>
              <a:spcAft>
                <a:spcPts val="900"/>
              </a:spcAft>
              <a:buClr>
                <a:srgbClr val="003865"/>
              </a:buClr>
              <a:buFont typeface="Arial" panose="020B0604020202020204" pitchFamily="34" charset="0"/>
              <a:buChar char="•"/>
            </a:pPr>
            <a:endParaRPr lang="en-US" sz="1524" dirty="0"/>
          </a:p>
          <a:p>
            <a:pPr marL="272091" indent="-272091">
              <a:lnSpc>
                <a:spcPts val="1890"/>
              </a:lnSpc>
              <a:spcAft>
                <a:spcPts val="900"/>
              </a:spcAft>
              <a:buClr>
                <a:srgbClr val="003865"/>
              </a:buClr>
              <a:buFont typeface="Arial" panose="020B0604020202020204" pitchFamily="34" charset="0"/>
              <a:buChar char="•"/>
            </a:pPr>
            <a:endParaRPr lang="en-US" sz="1524" dirty="0"/>
          </a:p>
          <a:p>
            <a:pPr marL="737264" lvl="2" indent="-137151">
              <a:lnSpc>
                <a:spcPts val="1890"/>
              </a:lnSpc>
              <a:spcAft>
                <a:spcPts val="900"/>
              </a:spcAft>
              <a:buClr>
                <a:srgbClr val="003865"/>
              </a:buClr>
            </a:pPr>
            <a:endParaRPr lang="en-US" sz="1400" dirty="0"/>
          </a:p>
          <a:p>
            <a:pPr marL="272091" indent="-272091">
              <a:lnSpc>
                <a:spcPts val="1890"/>
              </a:lnSpc>
              <a:spcAft>
                <a:spcPts val="900"/>
              </a:spcAft>
              <a:buClr>
                <a:srgbClr val="003865"/>
              </a:buClr>
              <a:buFont typeface="Arial" panose="020B0604020202020204" pitchFamily="34" charset="0"/>
              <a:buChar char="•"/>
            </a:pPr>
            <a:endParaRPr lang="en-US" sz="1524" dirty="0"/>
          </a:p>
          <a:p>
            <a:pPr marL="272091" indent="-272091">
              <a:lnSpc>
                <a:spcPts val="1890"/>
              </a:lnSpc>
              <a:spcAft>
                <a:spcPts val="900"/>
              </a:spcAft>
              <a:buClr>
                <a:srgbClr val="003865"/>
              </a:buClr>
              <a:buFont typeface="Arial" panose="020B0604020202020204" pitchFamily="34" charset="0"/>
              <a:buChar char="•"/>
            </a:pPr>
            <a:endParaRPr lang="en-US" sz="1524" dirty="0"/>
          </a:p>
        </p:txBody>
      </p:sp>
      <p:sp>
        <p:nvSpPr>
          <p:cNvPr id="3" name="Title 2"/>
          <p:cNvSpPr>
            <a:spLocks noGrp="1"/>
          </p:cNvSpPr>
          <p:nvPr>
            <p:ph type="title"/>
          </p:nvPr>
        </p:nvSpPr>
        <p:spPr/>
        <p:txBody>
          <a:bodyPr>
            <a:normAutofit/>
          </a:bodyPr>
          <a:lstStyle/>
          <a:p>
            <a:r>
              <a:rPr lang="en-US" sz="2400" dirty="0"/>
              <a:t>Define Value</a:t>
            </a:r>
            <a:br>
              <a:rPr lang="en-US" sz="2400" dirty="0"/>
            </a:br>
            <a:r>
              <a:rPr lang="en-US" sz="2400" dirty="0" err="1">
                <a:solidFill>
                  <a:srgbClr val="868D95"/>
                </a:solidFill>
              </a:rPr>
              <a:t>Value</a:t>
            </a:r>
            <a:r>
              <a:rPr lang="en-US" sz="2400" dirty="0">
                <a:solidFill>
                  <a:srgbClr val="868D95"/>
                </a:solidFill>
              </a:rPr>
              <a:t> is your compass</a:t>
            </a:r>
            <a:endParaRPr lang="en-US" sz="2400" dirty="0"/>
          </a:p>
        </p:txBody>
      </p:sp>
    </p:spTree>
    <p:extLst>
      <p:ext uri="{BB962C8B-B14F-4D97-AF65-F5344CB8AC3E}">
        <p14:creationId xmlns:p14="http://schemas.microsoft.com/office/powerpoint/2010/main" val="3832971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4">
            <a:extLst>
              <a:ext uri="{FF2B5EF4-FFF2-40B4-BE49-F238E27FC236}">
                <a16:creationId xmlns:a16="http://schemas.microsoft.com/office/drawing/2014/main" id="{AFF1D96E-0A1D-4A41-83A1-C1119C468B2F}"/>
              </a:ext>
            </a:extLst>
          </p:cNvPr>
          <p:cNvSpPr txBox="1">
            <a:spLocks/>
          </p:cNvSpPr>
          <p:nvPr/>
        </p:nvSpPr>
        <p:spPr>
          <a:xfrm>
            <a:off x="3587434" y="2262242"/>
            <a:ext cx="7316147" cy="1660890"/>
          </a:xfrm>
          <a:prstGeom prst="rect">
            <a:avLst/>
          </a:prstGeom>
        </p:spPr>
        <p:txBody>
          <a:bodyPr lIns="0" tIns="0" rIns="0" bIns="0"/>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1pPr>
            <a:lvl2pPr marL="171450" indent="-165100" algn="l" defTabSz="914400" rtl="0" eaLnBrk="1" latinLnBrk="0" hangingPunct="1">
              <a:lnSpc>
                <a:spcPct val="100000"/>
              </a:lnSpc>
              <a:spcBef>
                <a:spcPts val="0"/>
              </a:spcBef>
              <a:buFont typeface="Arial" panose="020B0604020202020204" pitchFamily="34" charset="0"/>
              <a:buChar char="•"/>
              <a:tabLst/>
              <a:defRPr sz="2000" kern="1200">
                <a:solidFill>
                  <a:schemeClr val="tx1"/>
                </a:solidFill>
                <a:latin typeface="+mn-lt"/>
                <a:ea typeface="+mn-ea"/>
                <a:cs typeface="+mn-cs"/>
              </a:defRPr>
            </a:lvl2pPr>
            <a:lvl3pPr marL="630238" indent="-171450" algn="l" defTabSz="914400" rtl="0" eaLnBrk="1" latinLnBrk="0" hangingPunct="1">
              <a:lnSpc>
                <a:spcPct val="100000"/>
              </a:lnSpc>
              <a:spcBef>
                <a:spcPts val="0"/>
              </a:spcBef>
              <a:buFont typeface="System Font Regular"/>
              <a:buChar char="-"/>
              <a:tabLst/>
              <a:defRPr sz="2000" kern="1200">
                <a:solidFill>
                  <a:schemeClr val="tx1"/>
                </a:solidFill>
                <a:latin typeface="+mn-lt"/>
                <a:ea typeface="+mn-ea"/>
                <a:cs typeface="+mn-cs"/>
              </a:defRPr>
            </a:lvl3pPr>
            <a:lvl4pPr marL="1090613" indent="-173038"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4pPr>
            <a:lvl5pPr marL="1543050" indent="-171450"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90"/>
              </a:lnSpc>
              <a:spcAft>
                <a:spcPts val="900"/>
              </a:spcAft>
              <a:buClr>
                <a:srgbClr val="003865"/>
              </a:buClr>
            </a:pPr>
            <a:r>
              <a:rPr lang="en-US" sz="4190" dirty="0"/>
              <a:t>Start with the </a:t>
            </a:r>
          </a:p>
          <a:p>
            <a:pPr>
              <a:lnSpc>
                <a:spcPts val="1890"/>
              </a:lnSpc>
              <a:spcAft>
                <a:spcPts val="900"/>
              </a:spcAft>
              <a:buClr>
                <a:srgbClr val="003865"/>
              </a:buClr>
            </a:pPr>
            <a:endParaRPr lang="en-US" sz="4190" dirty="0"/>
          </a:p>
          <a:p>
            <a:pPr>
              <a:lnSpc>
                <a:spcPts val="1890"/>
              </a:lnSpc>
              <a:spcAft>
                <a:spcPts val="900"/>
              </a:spcAft>
              <a:buClr>
                <a:srgbClr val="003865"/>
              </a:buClr>
            </a:pPr>
            <a:r>
              <a:rPr lang="en-US" sz="4190" dirty="0"/>
              <a:t>questions to be </a:t>
            </a:r>
          </a:p>
          <a:p>
            <a:pPr>
              <a:lnSpc>
                <a:spcPts val="1890"/>
              </a:lnSpc>
              <a:spcAft>
                <a:spcPts val="900"/>
              </a:spcAft>
              <a:buClr>
                <a:srgbClr val="003865"/>
              </a:buClr>
            </a:pPr>
            <a:endParaRPr lang="en-US" sz="4190" dirty="0"/>
          </a:p>
          <a:p>
            <a:pPr>
              <a:lnSpc>
                <a:spcPts val="1890"/>
              </a:lnSpc>
              <a:spcAft>
                <a:spcPts val="900"/>
              </a:spcAft>
              <a:buClr>
                <a:srgbClr val="003865"/>
              </a:buClr>
            </a:pPr>
            <a:r>
              <a:rPr lang="en-US" sz="4190" dirty="0"/>
              <a:t>answered</a:t>
            </a:r>
          </a:p>
          <a:p>
            <a:pPr>
              <a:lnSpc>
                <a:spcPts val="1890"/>
              </a:lnSpc>
              <a:spcAft>
                <a:spcPts val="900"/>
              </a:spcAft>
              <a:buClr>
                <a:srgbClr val="003865"/>
              </a:buClr>
            </a:pPr>
            <a:endParaRPr lang="en-US" sz="1524" dirty="0"/>
          </a:p>
          <a:p>
            <a:pPr marL="272091" indent="-272091">
              <a:lnSpc>
                <a:spcPts val="1890"/>
              </a:lnSpc>
              <a:spcAft>
                <a:spcPts val="900"/>
              </a:spcAft>
              <a:buClr>
                <a:srgbClr val="003865"/>
              </a:buClr>
              <a:buFont typeface="Arial" panose="020B0604020202020204" pitchFamily="34" charset="0"/>
              <a:buChar char="•"/>
            </a:pPr>
            <a:endParaRPr lang="en-US" sz="1524"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10475"/>
            <a:ext cx="3194340" cy="2795048"/>
          </a:xfrm>
          <a:prstGeom prst="rect">
            <a:avLst/>
          </a:prstGeom>
        </p:spPr>
      </p:pic>
      <p:sp>
        <p:nvSpPr>
          <p:cNvPr id="5" name="Title 3"/>
          <p:cNvSpPr txBox="1">
            <a:spLocks/>
          </p:cNvSpPr>
          <p:nvPr/>
        </p:nvSpPr>
        <p:spPr>
          <a:xfrm>
            <a:off x="533972" y="590624"/>
            <a:ext cx="7584948" cy="952500"/>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100" kern="1200">
                <a:solidFill>
                  <a:schemeClr val="tx1"/>
                </a:solidFill>
                <a:latin typeface="Grifo S" panose="02050803090505060204" pitchFamily="18" charset="0"/>
                <a:ea typeface="+mj-ea"/>
                <a:cs typeface="+mj-cs"/>
              </a:defRPr>
            </a:lvl1pPr>
          </a:lstStyle>
          <a:p>
            <a:endParaRPr lang="en-US" sz="2400" dirty="0">
              <a:solidFill>
                <a:srgbClr val="868D95"/>
              </a:solidFill>
            </a:endParaRPr>
          </a:p>
        </p:txBody>
      </p:sp>
      <p:sp>
        <p:nvSpPr>
          <p:cNvPr id="4" name="Title 3"/>
          <p:cNvSpPr>
            <a:spLocks noGrp="1"/>
          </p:cNvSpPr>
          <p:nvPr>
            <p:ph type="title"/>
          </p:nvPr>
        </p:nvSpPr>
        <p:spPr/>
        <p:txBody>
          <a:bodyPr>
            <a:normAutofit/>
          </a:bodyPr>
          <a:lstStyle/>
          <a:p>
            <a:r>
              <a:rPr lang="en-US" sz="2400" dirty="0"/>
              <a:t>Define Value</a:t>
            </a:r>
            <a:br>
              <a:rPr lang="en-US" sz="2400" dirty="0"/>
            </a:br>
            <a:r>
              <a:rPr lang="en-US" sz="2400" dirty="0">
                <a:solidFill>
                  <a:srgbClr val="868D95"/>
                </a:solidFill>
              </a:rPr>
              <a:t>How do I elicit statement re: what is valued? </a:t>
            </a:r>
            <a:endParaRPr lang="en-US" sz="2400" dirty="0"/>
          </a:p>
        </p:txBody>
      </p:sp>
    </p:spTree>
    <p:extLst>
      <p:ext uri="{BB962C8B-B14F-4D97-AF65-F5344CB8AC3E}">
        <p14:creationId xmlns:p14="http://schemas.microsoft.com/office/powerpoint/2010/main" val="1561214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331" y="0"/>
            <a:ext cx="3408669" cy="2340616"/>
          </a:xfrm>
          <a:prstGeom prst="rect">
            <a:avLst/>
          </a:prstGeom>
        </p:spPr>
      </p:pic>
      <p:sp>
        <p:nvSpPr>
          <p:cNvPr id="12" name="Content Placeholder 4">
            <a:extLst>
              <a:ext uri="{FF2B5EF4-FFF2-40B4-BE49-F238E27FC236}">
                <a16:creationId xmlns:a16="http://schemas.microsoft.com/office/drawing/2014/main" id="{AFF1D96E-0A1D-4A41-83A1-C1119C468B2F}"/>
              </a:ext>
            </a:extLst>
          </p:cNvPr>
          <p:cNvSpPr txBox="1">
            <a:spLocks/>
          </p:cNvSpPr>
          <p:nvPr/>
        </p:nvSpPr>
        <p:spPr>
          <a:xfrm>
            <a:off x="800682" y="1981200"/>
            <a:ext cx="7993547" cy="2808578"/>
          </a:xfrm>
          <a:prstGeom prst="rect">
            <a:avLst/>
          </a:prstGeom>
        </p:spPr>
        <p:txBody>
          <a:bodyPr lIns="0" tIns="0" rIns="0" bIns="0"/>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1pPr>
            <a:lvl2pPr marL="171450" indent="-165100" algn="l" defTabSz="914400" rtl="0" eaLnBrk="1" latinLnBrk="0" hangingPunct="1">
              <a:lnSpc>
                <a:spcPct val="100000"/>
              </a:lnSpc>
              <a:spcBef>
                <a:spcPts val="0"/>
              </a:spcBef>
              <a:buFont typeface="Arial" panose="020B0604020202020204" pitchFamily="34" charset="0"/>
              <a:buChar char="•"/>
              <a:tabLst/>
              <a:defRPr sz="2000" kern="1200">
                <a:solidFill>
                  <a:schemeClr val="tx1"/>
                </a:solidFill>
                <a:latin typeface="+mn-lt"/>
                <a:ea typeface="+mn-ea"/>
                <a:cs typeface="+mn-cs"/>
              </a:defRPr>
            </a:lvl2pPr>
            <a:lvl3pPr marL="630238" indent="-171450" algn="l" defTabSz="914400" rtl="0" eaLnBrk="1" latinLnBrk="0" hangingPunct="1">
              <a:lnSpc>
                <a:spcPct val="100000"/>
              </a:lnSpc>
              <a:spcBef>
                <a:spcPts val="0"/>
              </a:spcBef>
              <a:buFont typeface="System Font Regular"/>
              <a:buChar char="-"/>
              <a:tabLst/>
              <a:defRPr sz="2000" kern="1200">
                <a:solidFill>
                  <a:schemeClr val="tx1"/>
                </a:solidFill>
                <a:latin typeface="+mn-lt"/>
                <a:ea typeface="+mn-ea"/>
                <a:cs typeface="+mn-cs"/>
              </a:defRPr>
            </a:lvl3pPr>
            <a:lvl4pPr marL="1090613" indent="-173038"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4pPr>
            <a:lvl5pPr marL="1543050" indent="-171450"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900"/>
              </a:spcAft>
              <a:buClr>
                <a:srgbClr val="003865"/>
              </a:buClr>
              <a:buFont typeface="+mj-lt"/>
              <a:buAutoNum type="arabicPeriod"/>
            </a:pPr>
            <a:r>
              <a:rPr lang="en-US" sz="1600" dirty="0">
                <a:solidFill>
                  <a:srgbClr val="003865"/>
                </a:solidFill>
              </a:rPr>
              <a:t>What’s driving trend up and down?</a:t>
            </a:r>
          </a:p>
          <a:p>
            <a:pPr marL="342900" indent="-342900">
              <a:spcAft>
                <a:spcPts val="900"/>
              </a:spcAft>
              <a:buClr>
                <a:srgbClr val="003865"/>
              </a:buClr>
              <a:buFont typeface="+mj-lt"/>
              <a:buAutoNum type="arabicPeriod"/>
            </a:pPr>
            <a:r>
              <a:rPr lang="en-US" sz="1600" dirty="0">
                <a:solidFill>
                  <a:srgbClr val="003865"/>
                </a:solidFill>
              </a:rPr>
              <a:t>How is the Plan performing against budget?</a:t>
            </a:r>
          </a:p>
          <a:p>
            <a:pPr marL="342900" indent="-342900">
              <a:spcAft>
                <a:spcPts val="900"/>
              </a:spcAft>
              <a:buClr>
                <a:srgbClr val="003865"/>
              </a:buClr>
              <a:buFont typeface="+mj-lt"/>
              <a:buAutoNum type="arabicPeriod"/>
            </a:pPr>
            <a:r>
              <a:rPr lang="en-US" sz="1600" dirty="0">
                <a:solidFill>
                  <a:srgbClr val="003865"/>
                </a:solidFill>
              </a:rPr>
              <a:t>What costs are expected in the future?  </a:t>
            </a:r>
          </a:p>
          <a:p>
            <a:pPr marL="342900" indent="-342900">
              <a:spcAft>
                <a:spcPts val="900"/>
              </a:spcAft>
              <a:buClr>
                <a:srgbClr val="003865"/>
              </a:buClr>
              <a:buFont typeface="+mj-lt"/>
              <a:buAutoNum type="arabicPeriod"/>
            </a:pPr>
            <a:r>
              <a:rPr lang="en-US" sz="1600" dirty="0">
                <a:solidFill>
                  <a:srgbClr val="003865"/>
                </a:solidFill>
              </a:rPr>
              <a:t>Is there any segment, region or other variation that is worth pointing out? </a:t>
            </a:r>
          </a:p>
          <a:p>
            <a:pPr marL="342900" indent="-342900">
              <a:spcAft>
                <a:spcPts val="900"/>
              </a:spcAft>
              <a:buClr>
                <a:srgbClr val="003865"/>
              </a:buClr>
              <a:buFont typeface="+mj-lt"/>
              <a:buAutoNum type="arabicPeriod"/>
            </a:pPr>
            <a:r>
              <a:rPr lang="en-US" sz="1600" dirty="0">
                <a:solidFill>
                  <a:srgbClr val="003865"/>
                </a:solidFill>
              </a:rPr>
              <a:t>How do we compare? </a:t>
            </a:r>
          </a:p>
          <a:p>
            <a:pPr marL="342900" indent="-342900">
              <a:spcAft>
                <a:spcPts val="900"/>
              </a:spcAft>
              <a:buClr>
                <a:srgbClr val="003865"/>
              </a:buClr>
              <a:buFont typeface="+mj-lt"/>
              <a:buAutoNum type="arabicPeriod"/>
            </a:pPr>
            <a:r>
              <a:rPr lang="en-US" sz="1600" dirty="0">
                <a:solidFill>
                  <a:srgbClr val="003865"/>
                </a:solidFill>
              </a:rPr>
              <a:t>What are the health issues of our population that we can make an impact on? </a:t>
            </a:r>
          </a:p>
          <a:p>
            <a:pPr marL="342900" indent="-342900">
              <a:spcAft>
                <a:spcPts val="900"/>
              </a:spcAft>
              <a:buClr>
                <a:srgbClr val="003865"/>
              </a:buClr>
              <a:buFont typeface="+mj-lt"/>
              <a:buAutoNum type="arabicPeriod"/>
            </a:pPr>
            <a:r>
              <a:rPr lang="en-US" sz="1600" dirty="0">
                <a:solidFill>
                  <a:srgbClr val="003865"/>
                </a:solidFill>
              </a:rPr>
              <a:t> How does employee health affect our business? </a:t>
            </a:r>
          </a:p>
          <a:p>
            <a:pPr marL="342900" indent="-342900">
              <a:spcAft>
                <a:spcPts val="900"/>
              </a:spcAft>
              <a:buClr>
                <a:srgbClr val="003865"/>
              </a:buClr>
              <a:buFont typeface="+mj-lt"/>
              <a:buAutoNum type="arabicPeriod"/>
            </a:pPr>
            <a:r>
              <a:rPr lang="en-US" sz="1600" dirty="0">
                <a:solidFill>
                  <a:srgbClr val="003865"/>
                </a:solidFill>
              </a:rPr>
              <a:t>What are we doing about it?</a:t>
            </a:r>
          </a:p>
          <a:p>
            <a:pPr marL="342900" indent="-342900">
              <a:spcAft>
                <a:spcPts val="900"/>
              </a:spcAft>
              <a:buClr>
                <a:srgbClr val="003865"/>
              </a:buClr>
              <a:buFont typeface="+mj-lt"/>
              <a:buAutoNum type="arabicPeriod"/>
            </a:pPr>
            <a:r>
              <a:rPr lang="en-US" sz="1600" dirty="0">
                <a:solidFill>
                  <a:srgbClr val="003865"/>
                </a:solidFill>
              </a:rPr>
              <a:t>Is what we are doing working? </a:t>
            </a:r>
          </a:p>
          <a:p>
            <a:pPr marL="342900" indent="-342900">
              <a:spcAft>
                <a:spcPts val="900"/>
              </a:spcAft>
              <a:buClr>
                <a:srgbClr val="003865"/>
              </a:buClr>
              <a:buFont typeface="+mj-lt"/>
              <a:buAutoNum type="arabicPeriod"/>
            </a:pPr>
            <a:r>
              <a:rPr lang="en-US" sz="1600" dirty="0">
                <a:solidFill>
                  <a:srgbClr val="003865"/>
                </a:solidFill>
              </a:rPr>
              <a:t>What else should we be doing? </a:t>
            </a:r>
          </a:p>
          <a:p>
            <a:pPr marL="342900" indent="-342900">
              <a:spcAft>
                <a:spcPts val="900"/>
              </a:spcAft>
              <a:buClr>
                <a:srgbClr val="003865"/>
              </a:buClr>
              <a:buFont typeface="+mj-lt"/>
              <a:buAutoNum type="arabicPeriod"/>
            </a:pPr>
            <a:endParaRPr lang="en-US" sz="1600" dirty="0">
              <a:solidFill>
                <a:srgbClr val="003865"/>
              </a:solidFill>
            </a:endParaRPr>
          </a:p>
        </p:txBody>
      </p:sp>
      <p:sp>
        <p:nvSpPr>
          <p:cNvPr id="2" name="Title 1"/>
          <p:cNvSpPr>
            <a:spLocks noGrp="1"/>
          </p:cNvSpPr>
          <p:nvPr>
            <p:ph type="title"/>
          </p:nvPr>
        </p:nvSpPr>
        <p:spPr/>
        <p:txBody>
          <a:bodyPr>
            <a:normAutofit/>
          </a:bodyPr>
          <a:lstStyle/>
          <a:p>
            <a:r>
              <a:rPr lang="en-US" sz="2400" dirty="0"/>
              <a:t>Define Value</a:t>
            </a:r>
            <a:br>
              <a:rPr lang="en-US" sz="2400" dirty="0"/>
            </a:br>
            <a:r>
              <a:rPr lang="en-US" sz="2400" dirty="0">
                <a:solidFill>
                  <a:srgbClr val="868D95"/>
                </a:solidFill>
              </a:rPr>
              <a:t>Top 10 Questions</a:t>
            </a:r>
            <a:endParaRPr lang="en-US" sz="2400" dirty="0"/>
          </a:p>
        </p:txBody>
      </p:sp>
    </p:spTree>
    <p:extLst>
      <p:ext uri="{BB962C8B-B14F-4D97-AF65-F5344CB8AC3E}">
        <p14:creationId xmlns:p14="http://schemas.microsoft.com/office/powerpoint/2010/main" val="112321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801300" y="2432587"/>
            <a:ext cx="3575304" cy="3494858"/>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3265" y="2432587"/>
            <a:ext cx="3573470" cy="3494858"/>
          </a:xfrm>
          <a:prstGeom prst="rect">
            <a:avLst/>
          </a:prstGeom>
          <a:ln w="88900" cap="sq" cmpd="thickThin">
            <a:solidFill>
              <a:srgbClr val="000000"/>
            </a:solidFill>
            <a:prstDash val="solid"/>
            <a:miter lim="800000"/>
          </a:ln>
          <a:effectLst>
            <a:innerShdw blurRad="76200">
              <a:srgbClr val="000000"/>
            </a:innerShdw>
          </a:effectLst>
        </p:spPr>
      </p:pic>
      <p:sp>
        <p:nvSpPr>
          <p:cNvPr id="2" name="Rectangle 1"/>
          <p:cNvSpPr/>
          <p:nvPr/>
        </p:nvSpPr>
        <p:spPr>
          <a:xfrm>
            <a:off x="4831008" y="1464260"/>
            <a:ext cx="3386557" cy="830997"/>
          </a:xfrm>
          <a:prstGeom prst="rect">
            <a:avLst/>
          </a:prstGeom>
        </p:spPr>
        <p:txBody>
          <a:bodyPr wrap="square">
            <a:spAutoFit/>
          </a:bodyPr>
          <a:lstStyle/>
          <a:p>
            <a:pPr algn="ctr"/>
            <a:r>
              <a:rPr lang="en-US" sz="1600" b="1" dirty="0">
                <a:solidFill>
                  <a:srgbClr val="003865"/>
                </a:solidFill>
              </a:rPr>
              <a:t>Be Selective and Definitive</a:t>
            </a:r>
          </a:p>
          <a:p>
            <a:pPr algn="ctr"/>
            <a:r>
              <a:rPr lang="en-US" sz="1600" b="1" dirty="0">
                <a:solidFill>
                  <a:srgbClr val="003865"/>
                </a:solidFill>
              </a:rPr>
              <a:t>Every Metric should have a Purpose related to Answering the Question</a:t>
            </a:r>
          </a:p>
        </p:txBody>
      </p:sp>
      <p:sp>
        <p:nvSpPr>
          <p:cNvPr id="8" name="Rectangle 7"/>
          <p:cNvSpPr/>
          <p:nvPr/>
        </p:nvSpPr>
        <p:spPr>
          <a:xfrm>
            <a:off x="502294" y="1728025"/>
            <a:ext cx="3799675" cy="338554"/>
          </a:xfrm>
          <a:prstGeom prst="rect">
            <a:avLst/>
          </a:prstGeom>
        </p:spPr>
        <p:txBody>
          <a:bodyPr wrap="square">
            <a:spAutoFit/>
          </a:bodyPr>
          <a:lstStyle/>
          <a:p>
            <a:pPr algn="ctr"/>
            <a:r>
              <a:rPr lang="en-US" sz="1600" b="1" dirty="0">
                <a:solidFill>
                  <a:srgbClr val="003865"/>
                </a:solidFill>
              </a:rPr>
              <a:t>More Date Does NOT = More Value</a:t>
            </a:r>
          </a:p>
        </p:txBody>
      </p:sp>
      <p:sp>
        <p:nvSpPr>
          <p:cNvPr id="3" name="Title 2"/>
          <p:cNvSpPr>
            <a:spLocks noGrp="1"/>
          </p:cNvSpPr>
          <p:nvPr>
            <p:ph type="title"/>
          </p:nvPr>
        </p:nvSpPr>
        <p:spPr/>
        <p:txBody>
          <a:bodyPr>
            <a:normAutofit/>
          </a:bodyPr>
          <a:lstStyle/>
          <a:p>
            <a:r>
              <a:rPr lang="en-US" sz="2400" dirty="0"/>
              <a:t>Define the Metrics </a:t>
            </a:r>
            <a:br>
              <a:rPr lang="en-US" sz="2400" dirty="0"/>
            </a:br>
            <a:r>
              <a:rPr lang="en-US" sz="2400" dirty="0">
                <a:solidFill>
                  <a:srgbClr val="868D95"/>
                </a:solidFill>
              </a:rPr>
              <a:t>The Ones that Answer the Question(s)</a:t>
            </a:r>
            <a:endParaRPr lang="en-US" sz="2400" dirty="0"/>
          </a:p>
        </p:txBody>
      </p:sp>
    </p:spTree>
    <p:extLst>
      <p:ext uri="{BB962C8B-B14F-4D97-AF65-F5344CB8AC3E}">
        <p14:creationId xmlns:p14="http://schemas.microsoft.com/office/powerpoint/2010/main" val="223397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4">
            <a:extLst>
              <a:ext uri="{FF2B5EF4-FFF2-40B4-BE49-F238E27FC236}">
                <a16:creationId xmlns:a16="http://schemas.microsoft.com/office/drawing/2014/main" id="{AFF1D96E-0A1D-4A41-83A1-C1119C468B2F}"/>
              </a:ext>
            </a:extLst>
          </p:cNvPr>
          <p:cNvSpPr txBox="1">
            <a:spLocks/>
          </p:cNvSpPr>
          <p:nvPr/>
        </p:nvSpPr>
        <p:spPr>
          <a:xfrm>
            <a:off x="685800" y="1524000"/>
            <a:ext cx="4998333" cy="2808578"/>
          </a:xfrm>
          <a:prstGeom prst="rect">
            <a:avLst/>
          </a:prstGeom>
        </p:spPr>
        <p:txBody>
          <a:bodyPr lIns="0" tIns="0" rIns="0" bIns="0"/>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1pPr>
            <a:lvl2pPr marL="171450" indent="-165100" algn="l" defTabSz="914400" rtl="0" eaLnBrk="1" latinLnBrk="0" hangingPunct="1">
              <a:lnSpc>
                <a:spcPct val="100000"/>
              </a:lnSpc>
              <a:spcBef>
                <a:spcPts val="0"/>
              </a:spcBef>
              <a:buFont typeface="Arial" panose="020B0604020202020204" pitchFamily="34" charset="0"/>
              <a:buChar char="•"/>
              <a:tabLst/>
              <a:defRPr sz="2000" kern="1200">
                <a:solidFill>
                  <a:schemeClr val="tx1"/>
                </a:solidFill>
                <a:latin typeface="+mn-lt"/>
                <a:ea typeface="+mn-ea"/>
                <a:cs typeface="+mn-cs"/>
              </a:defRPr>
            </a:lvl2pPr>
            <a:lvl3pPr marL="630238" indent="-171450" algn="l" defTabSz="914400" rtl="0" eaLnBrk="1" latinLnBrk="0" hangingPunct="1">
              <a:lnSpc>
                <a:spcPct val="100000"/>
              </a:lnSpc>
              <a:spcBef>
                <a:spcPts val="0"/>
              </a:spcBef>
              <a:buFont typeface="System Font Regular"/>
              <a:buChar char="-"/>
              <a:tabLst/>
              <a:defRPr sz="2000" kern="1200">
                <a:solidFill>
                  <a:schemeClr val="tx1"/>
                </a:solidFill>
                <a:latin typeface="+mn-lt"/>
                <a:ea typeface="+mn-ea"/>
                <a:cs typeface="+mn-cs"/>
              </a:defRPr>
            </a:lvl3pPr>
            <a:lvl4pPr marL="1090613" indent="-173038"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4pPr>
            <a:lvl5pPr marL="1543050" indent="-171450"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51" indent="-137151">
              <a:lnSpc>
                <a:spcPts val="1890"/>
              </a:lnSpc>
              <a:spcAft>
                <a:spcPts val="900"/>
              </a:spcAft>
              <a:buClr>
                <a:srgbClr val="003865"/>
              </a:buClr>
              <a:buFont typeface="Arial" panose="020B0604020202020204" pitchFamily="34" charset="0"/>
              <a:buChar char="•"/>
            </a:pPr>
            <a:r>
              <a:rPr lang="en-US" sz="1600" dirty="0"/>
              <a:t>What does “working” mean?</a:t>
            </a:r>
          </a:p>
          <a:p>
            <a:pPr marL="137151" indent="-137151">
              <a:lnSpc>
                <a:spcPts val="1890"/>
              </a:lnSpc>
              <a:spcAft>
                <a:spcPts val="900"/>
              </a:spcAft>
              <a:buClr>
                <a:srgbClr val="003865"/>
              </a:buClr>
              <a:buFont typeface="Arial" panose="020B0604020202020204" pitchFamily="34" charset="0"/>
              <a:buChar char="•"/>
            </a:pPr>
            <a:r>
              <a:rPr lang="en-US" sz="1600" dirty="0"/>
              <a:t>How is “success” defined? </a:t>
            </a:r>
          </a:p>
          <a:p>
            <a:pPr marL="137151" indent="-137151">
              <a:lnSpc>
                <a:spcPts val="1890"/>
              </a:lnSpc>
              <a:spcAft>
                <a:spcPts val="900"/>
              </a:spcAft>
              <a:buClr>
                <a:srgbClr val="003865"/>
              </a:buClr>
              <a:buFont typeface="Arial" panose="020B0604020202020204" pitchFamily="34" charset="0"/>
              <a:buChar char="•"/>
            </a:pPr>
            <a:r>
              <a:rPr lang="en-US" sz="1600" dirty="0"/>
              <a:t>What benchmarks are relevant?</a:t>
            </a:r>
          </a:p>
          <a:p>
            <a:pPr marL="137151" indent="-137151">
              <a:lnSpc>
                <a:spcPts val="1890"/>
              </a:lnSpc>
              <a:spcAft>
                <a:spcPts val="900"/>
              </a:spcAft>
              <a:buClr>
                <a:srgbClr val="003865"/>
              </a:buClr>
              <a:buFont typeface="Arial" panose="020B0604020202020204" pitchFamily="34" charset="0"/>
              <a:buChar char="•"/>
            </a:pPr>
            <a:r>
              <a:rPr lang="en-US" sz="1600" dirty="0"/>
              <a:t>How is our population segmented? </a:t>
            </a:r>
          </a:p>
          <a:p>
            <a:pPr marL="137151" indent="-137151">
              <a:lnSpc>
                <a:spcPts val="1890"/>
              </a:lnSpc>
              <a:spcAft>
                <a:spcPts val="900"/>
              </a:spcAft>
              <a:buClr>
                <a:srgbClr val="003865"/>
              </a:buClr>
              <a:buFont typeface="Arial" panose="020B0604020202020204" pitchFamily="34" charset="0"/>
              <a:buChar char="•"/>
            </a:pPr>
            <a:r>
              <a:rPr lang="en-US" sz="1600" dirty="0"/>
              <a:t>Are there goals that should be included or considered?</a:t>
            </a:r>
          </a:p>
          <a:p>
            <a:pPr marL="137151" indent="-137151">
              <a:lnSpc>
                <a:spcPts val="1890"/>
              </a:lnSpc>
              <a:spcAft>
                <a:spcPts val="900"/>
              </a:spcAft>
              <a:buClr>
                <a:srgbClr val="003865"/>
              </a:buClr>
              <a:buFont typeface="Arial" panose="020B0604020202020204" pitchFamily="34" charset="0"/>
              <a:buChar char="•"/>
            </a:pPr>
            <a:r>
              <a:rPr lang="en-US" sz="1600" dirty="0"/>
              <a:t>Are there existing and preferred formats? </a:t>
            </a:r>
          </a:p>
        </p:txBody>
      </p:sp>
      <p:sp>
        <p:nvSpPr>
          <p:cNvPr id="6" name="Title 3"/>
          <p:cNvSpPr>
            <a:spLocks noGrp="1"/>
          </p:cNvSpPr>
          <p:nvPr>
            <p:ph type="title"/>
          </p:nvPr>
        </p:nvSpPr>
        <p:spPr/>
        <p:txBody>
          <a:bodyPr>
            <a:noAutofit/>
          </a:bodyPr>
          <a:lstStyle/>
          <a:p>
            <a:r>
              <a:rPr lang="en-US" sz="2400" dirty="0">
                <a:solidFill>
                  <a:srgbClr val="003865"/>
                </a:solidFill>
              </a:rPr>
              <a:t>Define the Metrics</a:t>
            </a:r>
            <a:br>
              <a:rPr lang="en-US" sz="2400" dirty="0">
                <a:solidFill>
                  <a:srgbClr val="868D95"/>
                </a:solidFill>
              </a:rPr>
            </a:br>
            <a:r>
              <a:rPr lang="en-US" sz="2400" dirty="0">
                <a:solidFill>
                  <a:srgbClr val="868D95"/>
                </a:solidFill>
              </a:rPr>
              <a:t>The Ones that Answer the Question(s)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1015" y="1448917"/>
            <a:ext cx="4849977" cy="5280714"/>
          </a:xfrm>
          <a:prstGeom prst="rect">
            <a:avLst/>
          </a:prstGeom>
        </p:spPr>
      </p:pic>
    </p:spTree>
    <p:extLst>
      <p:ext uri="{BB962C8B-B14F-4D97-AF65-F5344CB8AC3E}">
        <p14:creationId xmlns:p14="http://schemas.microsoft.com/office/powerpoint/2010/main" val="25594473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COA_SMARTSHAPE" val="N"/>
  <p:tag name="MMCOA_DISABLETABLEREFORMAT" val="N"/>
</p:tagLst>
</file>

<file path=ppt/tags/tag10.xml><?xml version="1.0" encoding="utf-8"?>
<p:tagLst xmlns:a="http://schemas.openxmlformats.org/drawingml/2006/main" xmlns:r="http://schemas.openxmlformats.org/officeDocument/2006/relationships" xmlns:p="http://schemas.openxmlformats.org/presentationml/2006/main">
  <p:tag name="MMCOA_SMARTSHAPE" val="Y"/>
  <p:tag name="MMCOA_FONTSIZE_L" val="130"/>
  <p:tag name="MMCOA_FONTSIZE_M" val="96"/>
  <p:tag name="MMCOA_FONTSIZE_S" val="80"/>
  <p:tag name="MMCOA_POSITION_L" val="72;212.15;107150.52;543"/>
  <p:tag name="MMCOA_POSITION_M" val="72;152.41;192.58;543"/>
  <p:tag name="MMCOA_POSITION_S" val="72;134.18;249.81;543"/>
  <p:tag name="MMCOA_POSITION_T" val=";;;"/>
  <p:tag name="MMCOA_HIDEONCOLOUR" val="N"/>
  <p:tag name="MMCOA_HIDEONWHITE" val="N"/>
  <p:tag name="MMCOA_HIDEONBALLROOM" val="N"/>
  <p:tag name="MMCOA_HIDEONCLASSIC" val="N"/>
  <p:tag name="MMCOA_HIDEONTEXT" val="N"/>
  <p:tag name="MMCOA_HIDEONECO" val="N"/>
  <p:tag name="MMCOA_DISABLETABLEREFORMAT" val="N"/>
</p:tagLst>
</file>

<file path=ppt/tags/tag11.xml><?xml version="1.0" encoding="utf-8"?>
<p:tagLst xmlns:a="http://schemas.openxmlformats.org/drawingml/2006/main" xmlns:r="http://schemas.openxmlformats.org/officeDocument/2006/relationships" xmlns:p="http://schemas.openxmlformats.org/presentationml/2006/main">
  <p:tag name="MMCOA_SMARTSHAPE" val="Y"/>
  <p:tag name="MMCOA_FONTSIZE_L" val="97.5"/>
  <p:tag name="MMCOA_FONTSIZE_M" val="28.8"/>
  <p:tag name="MMCOA_FONTSIZE_S" val="12"/>
  <p:tag name="MMCOA_POSITION_L" val="72;121.09;107.79;543"/>
  <p:tag name="MMCOA_POSITION_M" val="72;122.36;33.639;543"/>
  <p:tag name="MMCOA_POSITION_S" val="72;120.40;21.448;543"/>
  <p:tag name="MMCOA_POSITION_T" val=";;;"/>
  <p:tag name="MMCOA_HIDEONCOLOUR" val="N"/>
  <p:tag name="MMCOA_HIDEONWHITE" val="N"/>
  <p:tag name="MMCOA_HIDEONBALLROOM" val="N"/>
  <p:tag name="MMCOA_HIDEONCLASSIC" val="N"/>
  <p:tag name="MMCOA_HIDEONTEXT" val="N"/>
  <p:tag name="MMCOA_HIDEONECO" val="N"/>
  <p:tag name="MMCOA_DISABLETABLEREFORMAT" val="N"/>
</p:tagLst>
</file>

<file path=ppt/tags/tag12.xml><?xml version="1.0" encoding="utf-8"?>
<p:tagLst xmlns:a="http://schemas.openxmlformats.org/drawingml/2006/main" xmlns:r="http://schemas.openxmlformats.org/officeDocument/2006/relationships" xmlns:p="http://schemas.openxmlformats.org/presentationml/2006/main">
  <p:tag name="MMCOA_SMARTSHAPE" val="Y"/>
  <p:tag name="MMCOA_FONTSIZE_L" val="130"/>
  <p:tag name="MMCOA_FONTSIZE_M" val="96"/>
  <p:tag name="MMCOA_FONTSIZE_S" val="80"/>
  <p:tag name="MMCOA_POSITION_L" val="72;212.15;107150.52;543"/>
  <p:tag name="MMCOA_POSITION_M" val="72;152.41;192.58;543"/>
  <p:tag name="MMCOA_POSITION_S" val="72;134.18;249.81;543"/>
  <p:tag name="MMCOA_POSITION_T" val=";;;"/>
  <p:tag name="MMCOA_HIDEONCOLOUR" val="N"/>
  <p:tag name="MMCOA_HIDEONWHITE" val="N"/>
  <p:tag name="MMCOA_HIDEONBALLROOM" val="N"/>
  <p:tag name="MMCOA_HIDEONCLASSIC" val="N"/>
  <p:tag name="MMCOA_HIDEONTEXT" val="N"/>
  <p:tag name="MMCOA_HIDEONECO" val="N"/>
  <p:tag name="MMCOA_DISABLETABLEREFORMAT" val="N"/>
</p:tagLst>
</file>

<file path=ppt/tags/tag13.xml><?xml version="1.0" encoding="utf-8"?>
<p:tagLst xmlns:a="http://schemas.openxmlformats.org/drawingml/2006/main" xmlns:r="http://schemas.openxmlformats.org/officeDocument/2006/relationships" xmlns:p="http://schemas.openxmlformats.org/presentationml/2006/main">
  <p:tag name="MMCOA_SMARTSHAPE" val="Y"/>
  <p:tag name="MMCOA_FONTSIZE_L" val="97.5"/>
  <p:tag name="MMCOA_FONTSIZE_M" val="28.8"/>
  <p:tag name="MMCOA_FONTSIZE_S" val="12"/>
  <p:tag name="MMCOA_POSITION_L" val="72;121.09;107.79;543"/>
  <p:tag name="MMCOA_POSITION_M" val="72;122.36;33.639;543"/>
  <p:tag name="MMCOA_POSITION_S" val="72;120.40;21.448;543"/>
  <p:tag name="MMCOA_POSITION_T" val=";;;"/>
  <p:tag name="MMCOA_HIDEONCOLOUR" val="N"/>
  <p:tag name="MMCOA_HIDEONWHITE" val="N"/>
  <p:tag name="MMCOA_HIDEONBALLROOM" val="N"/>
  <p:tag name="MMCOA_HIDEONCLASSIC" val="N"/>
  <p:tag name="MMCOA_HIDEONTEXT" val="N"/>
  <p:tag name="MMCOA_HIDEONECO" val="N"/>
  <p:tag name="MMCOA_DISABLETABLEREFORMAT" val="N"/>
</p:tagLst>
</file>

<file path=ppt/tags/tag14.xml><?xml version="1.0" encoding="utf-8"?>
<p:tagLst xmlns:a="http://schemas.openxmlformats.org/drawingml/2006/main" xmlns:r="http://schemas.openxmlformats.org/officeDocument/2006/relationships" xmlns:p="http://schemas.openxmlformats.org/presentationml/2006/main">
  <p:tag name="MMCOA_SMARTSHAPE" val="Y"/>
  <p:tag name="MMCOA_FONTSIZE_L" val="130"/>
  <p:tag name="MMCOA_FONTSIZE_M" val="96"/>
  <p:tag name="MMCOA_FONTSIZE_S" val="80"/>
  <p:tag name="MMCOA_POSITION_L" val="72;212.15;107150.52;543"/>
  <p:tag name="MMCOA_POSITION_M" val="72;152.41;192.58;543"/>
  <p:tag name="MMCOA_POSITION_S" val="72;134.18;249.81;543"/>
  <p:tag name="MMCOA_POSITION_T" val=";;;"/>
  <p:tag name="MMCOA_HIDEONCOLOUR" val="N"/>
  <p:tag name="MMCOA_HIDEONWHITE" val="N"/>
  <p:tag name="MMCOA_HIDEONBALLROOM" val="N"/>
  <p:tag name="MMCOA_HIDEONCLASSIC" val="N"/>
  <p:tag name="MMCOA_HIDEONTEXT" val="N"/>
  <p:tag name="MMCOA_HIDEONECO" val="N"/>
  <p:tag name="MMCOA_DISABLETABLEREFORMAT" val="N"/>
</p:tagLst>
</file>

<file path=ppt/tags/tag15.xml><?xml version="1.0" encoding="utf-8"?>
<p:tagLst xmlns:a="http://schemas.openxmlformats.org/drawingml/2006/main" xmlns:r="http://schemas.openxmlformats.org/officeDocument/2006/relationships" xmlns:p="http://schemas.openxmlformats.org/presentationml/2006/main">
  <p:tag name="MMCOA_SMARTSHAPE" val="Y"/>
  <p:tag name="MMCOA_FONTSIZE_L" val="97.5"/>
  <p:tag name="MMCOA_FONTSIZE_M" val="28.8"/>
  <p:tag name="MMCOA_FONTSIZE_S" val="12"/>
  <p:tag name="MMCOA_POSITION_L" val="72;121.09;107.79;543"/>
  <p:tag name="MMCOA_POSITION_M" val="72;122.36;33.639;543"/>
  <p:tag name="MMCOA_POSITION_S" val="72;120.40;21.448;543"/>
  <p:tag name="MMCOA_POSITION_T" val=";;;"/>
  <p:tag name="MMCOA_HIDEONCOLOUR" val="N"/>
  <p:tag name="MMCOA_HIDEONWHITE" val="N"/>
  <p:tag name="MMCOA_HIDEONBALLROOM" val="N"/>
  <p:tag name="MMCOA_HIDEONCLASSIC" val="N"/>
  <p:tag name="MMCOA_HIDEONTEXT" val="N"/>
  <p:tag name="MMCOA_HIDEONECO" val="N"/>
  <p:tag name="MMCOA_DISABLETABLEREFORMAT" val="N"/>
</p:tagLst>
</file>

<file path=ppt/tags/tag16.xml><?xml version="1.0" encoding="utf-8"?>
<p:tagLst xmlns:a="http://schemas.openxmlformats.org/drawingml/2006/main" xmlns:r="http://schemas.openxmlformats.org/officeDocument/2006/relationships" xmlns:p="http://schemas.openxmlformats.org/presentationml/2006/main">
  <p:tag name="MMCOA_SMARTSHAPE" val="Y"/>
  <p:tag name="MMCOA_FONTSIZE_L" val="130"/>
  <p:tag name="MMCOA_FONTSIZE_M" val="96"/>
  <p:tag name="MMCOA_FONTSIZE_S" val="80"/>
  <p:tag name="MMCOA_POSITION_L" val="72;212.15;107150.52;543"/>
  <p:tag name="MMCOA_POSITION_M" val="72;152.41;192.58;543"/>
  <p:tag name="MMCOA_POSITION_S" val="72;134.18;249.81;543"/>
  <p:tag name="MMCOA_POSITION_T" val=";;;"/>
  <p:tag name="MMCOA_HIDEONCOLOUR" val="N"/>
  <p:tag name="MMCOA_HIDEONWHITE" val="N"/>
  <p:tag name="MMCOA_HIDEONBALLROOM" val="N"/>
  <p:tag name="MMCOA_HIDEONCLASSIC" val="N"/>
  <p:tag name="MMCOA_HIDEONTEXT" val="N"/>
  <p:tag name="MMCOA_HIDEONECO" val="N"/>
  <p:tag name="MMCOA_DISABLETABLEREFORMAT" val="N"/>
</p:tagLst>
</file>

<file path=ppt/tags/tag17.xml><?xml version="1.0" encoding="utf-8"?>
<p:tagLst xmlns:a="http://schemas.openxmlformats.org/drawingml/2006/main" xmlns:r="http://schemas.openxmlformats.org/officeDocument/2006/relationships" xmlns:p="http://schemas.openxmlformats.org/presentationml/2006/main">
  <p:tag name="MMCOA_SMARTSHAPE" val="Y"/>
  <p:tag name="MMCOA_FONTSIZE_L" val="97.5"/>
  <p:tag name="MMCOA_FONTSIZE_M" val="28.8"/>
  <p:tag name="MMCOA_FONTSIZE_S" val="12"/>
  <p:tag name="MMCOA_POSITION_L" val="72;121.09;107.79;543"/>
  <p:tag name="MMCOA_POSITION_M" val="72;122.36;33.639;543"/>
  <p:tag name="MMCOA_POSITION_S" val="72;120.40;21.448;543"/>
  <p:tag name="MMCOA_POSITION_T" val=";;;"/>
  <p:tag name="MMCOA_HIDEONCOLOUR" val="N"/>
  <p:tag name="MMCOA_HIDEONWHITE" val="N"/>
  <p:tag name="MMCOA_HIDEONBALLROOM" val="N"/>
  <p:tag name="MMCOA_HIDEONCLASSIC" val="N"/>
  <p:tag name="MMCOA_HIDEONTEXT" val="N"/>
  <p:tag name="MMCOA_HIDEONECO" val="N"/>
  <p:tag name="MMCOA_DISABLETABLEREFORMAT" val="N"/>
</p:tagLst>
</file>

<file path=ppt/tags/tag18.xml><?xml version="1.0" encoding="utf-8"?>
<p:tagLst xmlns:a="http://schemas.openxmlformats.org/drawingml/2006/main" xmlns:r="http://schemas.openxmlformats.org/officeDocument/2006/relationships" xmlns:p="http://schemas.openxmlformats.org/presentationml/2006/main">
  <p:tag name="MMCOA_SMARTSHAPE" val="Y"/>
  <p:tag name="MMCOA_FONTSIZE_L" val="130"/>
  <p:tag name="MMCOA_FONTSIZE_M" val="96"/>
  <p:tag name="MMCOA_FONTSIZE_S" val="80"/>
  <p:tag name="MMCOA_POSITION_L" val="72;212.15;107150.52;543"/>
  <p:tag name="MMCOA_POSITION_M" val="72;152.41;192.58;543"/>
  <p:tag name="MMCOA_POSITION_S" val="72;134.18;249.81;543"/>
  <p:tag name="MMCOA_POSITION_T" val=";;;"/>
  <p:tag name="MMCOA_HIDEONCOLOUR" val="N"/>
  <p:tag name="MMCOA_HIDEONWHITE" val="N"/>
  <p:tag name="MMCOA_HIDEONBALLROOM" val="N"/>
  <p:tag name="MMCOA_HIDEONCLASSIC" val="N"/>
  <p:tag name="MMCOA_HIDEONTEXT" val="N"/>
  <p:tag name="MMCOA_HIDEONECO" val="N"/>
  <p:tag name="MMCOA_DISABLETABLEREFORMAT" val="N"/>
</p:tagLst>
</file>

<file path=ppt/tags/tag19.xml><?xml version="1.0" encoding="utf-8"?>
<p:tagLst xmlns:a="http://schemas.openxmlformats.org/drawingml/2006/main" xmlns:r="http://schemas.openxmlformats.org/officeDocument/2006/relationships" xmlns:p="http://schemas.openxmlformats.org/presentationml/2006/main">
  <p:tag name="MMCOA_SMARTSHAPE" val="N"/>
  <p:tag name="MMCOA_DISABLETABLEREFORMAT" val="N"/>
</p:tagLst>
</file>

<file path=ppt/tags/tag2.xml><?xml version="1.0" encoding="utf-8"?>
<p:tagLst xmlns:a="http://schemas.openxmlformats.org/drawingml/2006/main" xmlns:r="http://schemas.openxmlformats.org/officeDocument/2006/relationships" xmlns:p="http://schemas.openxmlformats.org/presentationml/2006/main">
  <p:tag name="MMCOA_SMARTSHAPE" val="Y"/>
  <p:tag name="MMCOA_FONTSIZE_L" val="56.25"/>
  <p:tag name="MMCOA_FONTSIZE_M" val="28.8"/>
  <p:tag name="MMCOA_FONTSIZE_S" val="10.5"/>
  <p:tag name="MMCOA_POSITION_L" val="54;121.09;65.889;408.24"/>
  <p:tag name="MMCOA_POSITION_M" val="54;122.36;33.639;408.24"/>
  <p:tag name="MMCOA_POSITION_S" val="54;120.40;20.373;408.24"/>
  <p:tag name="MMCOA_POSITION_T" val=";;;"/>
  <p:tag name="MMCOA_HIDEONCOLOUR" val="N"/>
  <p:tag name="MMCOA_HIDEONWHITE" val="N"/>
  <p:tag name="MMCOA_HIDEONBALLROOM" val="N"/>
  <p:tag name="MMCOA_HIDEONCLASSIC" val="N"/>
  <p:tag name="MMCOA_HIDEONTEXT" val="N"/>
  <p:tag name="MMCOA_HIDEONECO" val="N"/>
  <p:tag name="MMCOA_DISABLETABLEREFORMAT" val="N"/>
</p:tagLst>
</file>

<file path=ppt/tags/tag20.xml><?xml version="1.0" encoding="utf-8"?>
<p:tagLst xmlns:a="http://schemas.openxmlformats.org/drawingml/2006/main" xmlns:r="http://schemas.openxmlformats.org/officeDocument/2006/relationships" xmlns:p="http://schemas.openxmlformats.org/presentationml/2006/main">
  <p:tag name="MMCOA_SMARTSHAPE" val="Y"/>
  <p:tag name="MMCOA_FONTSIZE_L" val="56.25"/>
  <p:tag name="MMCOA_FONTSIZE_M" val="28.8"/>
  <p:tag name="MMCOA_FONTSIZE_S" val="10.5"/>
  <p:tag name="MMCOA_POSITION_L" val="54;121.09;65.889;408.24"/>
  <p:tag name="MMCOA_POSITION_M" val="54;122.36;33.639;408.24"/>
  <p:tag name="MMCOA_POSITION_S" val="54;120.40;20.373;408.24"/>
  <p:tag name="MMCOA_POSITION_T" val=";;;"/>
  <p:tag name="MMCOA_HIDEONCOLOUR" val="N"/>
  <p:tag name="MMCOA_HIDEONWHITE" val="N"/>
  <p:tag name="MMCOA_HIDEONBALLROOM" val="N"/>
  <p:tag name="MMCOA_HIDEONCLASSIC" val="N"/>
  <p:tag name="MMCOA_HIDEONTEXT" val="N"/>
  <p:tag name="MMCOA_HIDEONECO" val="N"/>
  <p:tag name="MMCOA_DISABLETABLEREFORMAT" val="N"/>
</p:tagLst>
</file>

<file path=ppt/tags/tag21.xml><?xml version="1.0" encoding="utf-8"?>
<p:tagLst xmlns:a="http://schemas.openxmlformats.org/drawingml/2006/main" xmlns:r="http://schemas.openxmlformats.org/officeDocument/2006/relationships" xmlns:p="http://schemas.openxmlformats.org/presentationml/2006/main">
  <p:tag name="MMCOA_SMARTSHAPE" val="Y"/>
  <p:tag name="MMCOA_FONTSIZE_L" val="100"/>
  <p:tag name="MMCOA_FONTSIZE_M" val="96"/>
  <p:tag name="MMCOA_FONTSIZE_S" val="70"/>
  <p:tag name="MMCOA_POSITION_L" val="54;176.94;124.07;408.24"/>
  <p:tag name="MMCOA_POSITION_M" val="54;151.87;194.43;408.24"/>
  <p:tag name="MMCOA_POSITION_S" val="54;132.39;213.91;408.24"/>
  <p:tag name="MMCOA_POSITION_T" val=";;;"/>
  <p:tag name="MMCOA_HIDEONCOLOUR" val="N"/>
  <p:tag name="MMCOA_HIDEONWHITE" val="N"/>
  <p:tag name="MMCOA_HIDEONBALLROOM" val="N"/>
  <p:tag name="MMCOA_HIDEONCLASSIC" val="N"/>
  <p:tag name="MMCOA_HIDEONTEXT" val="N"/>
  <p:tag name="MMCOA_HIDEONECO" val="N"/>
  <p:tag name="MMCOA_DISABLETABLEREFORMAT" val="N"/>
</p:tagLst>
</file>

<file path=ppt/tags/tag22.xml><?xml version="1.0" encoding="utf-8"?>
<p:tagLst xmlns:a="http://schemas.openxmlformats.org/drawingml/2006/main" xmlns:r="http://schemas.openxmlformats.org/officeDocument/2006/relationships" xmlns:p="http://schemas.openxmlformats.org/presentationml/2006/main">
  <p:tag name="MMCOA_SMARTSHAPE" val="Y"/>
  <p:tag name="MMCOA_FONTSIZE_L" val="12"/>
  <p:tag name="MMCOA_FONTSIZE_M" val="12"/>
  <p:tag name="MMCOA_FONTSIZE_S" val="12"/>
  <p:tag name="MMCOA_POSITION_L" val="54;497.14;21.81;93.39"/>
  <p:tag name="MMCOA_POSITION_M" val="54;497.14;21.81;93.39"/>
  <p:tag name="MMCOA_POSITION_S" val="54;497.14;21.81;93.39"/>
  <p:tag name="MMCOA_POSITION_T" val=";;;"/>
  <p:tag name="MMCOA_HIDEONCOLOUR" val="N"/>
  <p:tag name="MMCOA_HIDEONWHITE" val="N"/>
  <p:tag name="MMCOA_HIDEONBALLROOM" val="N"/>
  <p:tag name="MMCOA_HIDEONCLASSIC" val="N"/>
  <p:tag name="MMCOA_HIDEONTEXT" val="N"/>
  <p:tag name="MMCOA_HIDEONECO" val="N"/>
  <p:tag name="MMCOA_DISABLETABLEREFORMAT" val="N"/>
</p:tagLst>
</file>

<file path=ppt/tags/tag23.xml><?xml version="1.0" encoding="utf-8"?>
<p:tagLst xmlns:a="http://schemas.openxmlformats.org/drawingml/2006/main" xmlns:r="http://schemas.openxmlformats.org/officeDocument/2006/relationships" xmlns:p="http://schemas.openxmlformats.org/presentationml/2006/main">
  <p:tag name="MMCOA_DISPLAYMASTERSHAPES" val="Y"/>
  <p:tag name="MMCOA_FOLLOWMASTERBACKGROUND" val="Y"/>
  <p:tag name="MMCOA_FORCESCHEME" val="N"/>
  <p:tag name="MMCOA_CANACTASDIVIDER" val="N"/>
  <p:tag name="MMCOA_PROMPTCOLOUR" val="N"/>
  <p:tag name="MMCOA_SLIDESIZE" val="Size4x3"/>
</p:tagLst>
</file>

<file path=ppt/tags/tag24.xml><?xml version="1.0" encoding="utf-8"?>
<p:tagLst xmlns:a="http://schemas.openxmlformats.org/drawingml/2006/main" xmlns:r="http://schemas.openxmlformats.org/officeDocument/2006/relationships" xmlns:p="http://schemas.openxmlformats.org/presentationml/2006/main">
  <p:tag name="MMCOA_FONTSIZE_L" val="40"/>
  <p:tag name="MMCOA_FONTSIZE_M" val="25"/>
  <p:tag name="MMCOA_FONTSIZE_S" val="15"/>
  <p:tag name="MMCOA_POSITION_L" val="72;189.07;50.45;792"/>
  <p:tag name="MMCOA_POSITION_M" val="72;112.25;28.91;792"/>
  <p:tag name="MMCOA_POSITION_S" val="72;114.8;28.91;792"/>
  <p:tag name="MMCOA_POSITION_T" val=";;;"/>
  <p:tag name="MMCOA_HIDEONCOLOUR" val="N"/>
  <p:tag name="MMCOA_HIDEONWHITE" val="N"/>
  <p:tag name="MMCOA_HIDEONBALLROOM" val="N"/>
  <p:tag name="MMCOA_HIDEONCLASSIC" val="N"/>
  <p:tag name="MMCOA_HIDEONTEXT" val="N"/>
  <p:tag name="MMCOA_HIDEONECO" val="N"/>
  <p:tag name="MMCOA_SMARTSHAPE" val="N"/>
  <p:tag name="MMCOA_DISABLETABLEREFORMAT" val="N"/>
</p:tagLst>
</file>

<file path=ppt/tags/tag25.xml><?xml version="1.0" encoding="utf-8"?>
<p:tagLst xmlns:a="http://schemas.openxmlformats.org/drawingml/2006/main" xmlns:r="http://schemas.openxmlformats.org/officeDocument/2006/relationships" xmlns:p="http://schemas.openxmlformats.org/presentationml/2006/main">
  <p:tag name="MMCOA_FONTSIZE_L" val="130"/>
  <p:tag name="MMCOA_FONTSIZE_M" val="115"/>
  <p:tag name="MMCOA_FONTSIZE_S" val="90"/>
  <p:tag name="MMCOA_POSITION_L" val="72;234.71;150.52;792"/>
  <p:tag name="MMCOA_POSITION_M" val="72;142.58;230.46;792"/>
  <p:tag name="MMCOA_POSITION_S" val="72;140.31;266.46;792"/>
  <p:tag name="MMCOA_POSITION_T" val=";;;"/>
  <p:tag name="MMCOA_HIDEONCOLOUR" val="N"/>
  <p:tag name="MMCOA_HIDEONWHITE" val="N"/>
  <p:tag name="MMCOA_HIDEONBALLROOM" val="N"/>
  <p:tag name="MMCOA_HIDEONCLASSIC" val="N"/>
  <p:tag name="MMCOA_HIDEONTEXT" val="N"/>
  <p:tag name="MMCOA_HIDEONECO" val="N"/>
  <p:tag name="MMCOA_SMARTSHAPE" val="N"/>
  <p:tag name="MMCOA_DISABLETABLEREFORMAT" val="N"/>
</p:tagLst>
</file>

<file path=ppt/tags/tag26.xml><?xml version="1.0" encoding="utf-8"?>
<p:tagLst xmlns:a="http://schemas.openxmlformats.org/drawingml/2006/main" xmlns:r="http://schemas.openxmlformats.org/officeDocument/2006/relationships" xmlns:p="http://schemas.openxmlformats.org/presentationml/2006/main">
  <p:tag name="MMCOA_SMARTSHAPE" val="N"/>
  <p:tag name="MMCOA_DISABLETABLEREFORMAT" val="N"/>
</p:tagLst>
</file>

<file path=ppt/tags/tag27.xml><?xml version="1.0" encoding="utf-8"?>
<p:tagLst xmlns:a="http://schemas.openxmlformats.org/drawingml/2006/main" xmlns:r="http://schemas.openxmlformats.org/officeDocument/2006/relationships" xmlns:p="http://schemas.openxmlformats.org/presentationml/2006/main">
  <p:tag name="MMCOA_SMARTSHAPE" val="N"/>
  <p:tag name="MMCOA_DISABLETABLEREFORMAT" val="N"/>
</p:tagLst>
</file>

<file path=ppt/tags/tag28.xml><?xml version="1.0" encoding="utf-8"?>
<p:tagLst xmlns:a="http://schemas.openxmlformats.org/drawingml/2006/main" xmlns:r="http://schemas.openxmlformats.org/officeDocument/2006/relationships" xmlns:p="http://schemas.openxmlformats.org/presentationml/2006/main">
  <p:tag name="MMCOA_SMARTSHAPE" val="N"/>
  <p:tag name="MMCOA_DISABLETABLEREFORMAT" val="N"/>
</p:tagLst>
</file>

<file path=ppt/tags/tag29.xml><?xml version="1.0" encoding="utf-8"?>
<p:tagLst xmlns:a="http://schemas.openxmlformats.org/drawingml/2006/main" xmlns:r="http://schemas.openxmlformats.org/officeDocument/2006/relationships" xmlns:p="http://schemas.openxmlformats.org/presentationml/2006/main">
  <p:tag name="MMCOA_SMARTSHAPE" val="N"/>
  <p:tag name="MMCOA_DISABLETABLEREFORMAT" val="N"/>
</p:tagLst>
</file>

<file path=ppt/tags/tag3.xml><?xml version="1.0" encoding="utf-8"?>
<p:tagLst xmlns:a="http://schemas.openxmlformats.org/drawingml/2006/main" xmlns:r="http://schemas.openxmlformats.org/officeDocument/2006/relationships" xmlns:p="http://schemas.openxmlformats.org/presentationml/2006/main">
  <p:tag name="MMCOA_SMARTSHAPE" val="Y"/>
  <p:tag name="MMCOA_FONTSIZE_L" val="100"/>
  <p:tag name="MMCOA_FONTSIZE_M" val="96"/>
  <p:tag name="MMCOA_FONTSIZE_S" val="70"/>
  <p:tag name="MMCOA_POSITION_L" val="54;176.94;124.07;408.24"/>
  <p:tag name="MMCOA_POSITION_M" val="54;151.87;194.43;408.24"/>
  <p:tag name="MMCOA_POSITION_S" val="54;132.39;213.91;408.24"/>
  <p:tag name="MMCOA_POSITION_T" val=";;;"/>
  <p:tag name="MMCOA_HIDEONCOLOUR" val="N"/>
  <p:tag name="MMCOA_HIDEONWHITE" val="N"/>
  <p:tag name="MMCOA_HIDEONBALLROOM" val="N"/>
  <p:tag name="MMCOA_HIDEONCLASSIC" val="N"/>
  <p:tag name="MMCOA_HIDEONTEXT" val="N"/>
  <p:tag name="MMCOA_HIDEONECO" val="N"/>
  <p:tag name="MMCOA_DISABLETABLEREFORMAT" val="N"/>
</p:tagLst>
</file>

<file path=ppt/tags/tag30.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31.xml><?xml version="1.0" encoding="utf-8"?>
<p:tagLst xmlns:a="http://schemas.openxmlformats.org/drawingml/2006/main" xmlns:r="http://schemas.openxmlformats.org/officeDocument/2006/relationships" xmlns:p="http://schemas.openxmlformats.org/presentationml/2006/main">
  <p:tag name="MMCOA_DISPLAYMASTERSHAPES" val="Y"/>
  <p:tag name="MMCOA_FOLLOWMASTERBACKGROUND" val="Y"/>
  <p:tag name="MMCOA_FORCESCHEME" val="N"/>
  <p:tag name="MMCOA_CANACTASDIVIDER" val="N"/>
  <p:tag name="MMCOA_PROMPTCOLOUR" val="N"/>
  <p:tag name="MMCOA_SLIDESIZE" val="Size4x3"/>
</p:tagLst>
</file>

<file path=ppt/tags/tag4.xml><?xml version="1.0" encoding="utf-8"?>
<p:tagLst xmlns:a="http://schemas.openxmlformats.org/drawingml/2006/main" xmlns:r="http://schemas.openxmlformats.org/officeDocument/2006/relationships" xmlns:p="http://schemas.openxmlformats.org/presentationml/2006/main">
  <p:tag name="MMCOA_SMARTSHAPE" val="Y"/>
  <p:tag name="MMCOA_FONTSIZE_L" val="12"/>
  <p:tag name="MMCOA_FONTSIZE_M" val="12"/>
  <p:tag name="MMCOA_FONTSIZE_S" val="12"/>
  <p:tag name="MMCOA_POSITION_L" val="54;497.14;21.81;93.39"/>
  <p:tag name="MMCOA_POSITION_M" val="54;497.14;21.81;93.39"/>
  <p:tag name="MMCOA_POSITION_S" val="54;497.14;21.81;93.39"/>
  <p:tag name="MMCOA_POSITION_T" val=";;;"/>
  <p:tag name="MMCOA_HIDEONCOLOUR" val="N"/>
  <p:tag name="MMCOA_HIDEONWHITE" val="N"/>
  <p:tag name="MMCOA_HIDEONBALLROOM" val="N"/>
  <p:tag name="MMCOA_HIDEONCLASSIC" val="N"/>
  <p:tag name="MMCOA_HIDEONTEXT" val="N"/>
  <p:tag name="MMCOA_HIDEONECO" val="N"/>
  <p:tag name="MMCOA_DISABLETABLEREFORMAT" val="N"/>
</p:tagLst>
</file>

<file path=ppt/tags/tag5.xml><?xml version="1.0" encoding="utf-8"?>
<p:tagLst xmlns:a="http://schemas.openxmlformats.org/drawingml/2006/main" xmlns:r="http://schemas.openxmlformats.org/officeDocument/2006/relationships" xmlns:p="http://schemas.openxmlformats.org/presentationml/2006/main">
  <p:tag name="MMCOA_FONTSIZE_L" val="10"/>
  <p:tag name="MMCOA_FONTSIZE_M" val="10"/>
  <p:tag name="MMCOA_FONTSIZE_S" val="10"/>
  <p:tag name="MMCOA_FONTSIZE_T" val="10"/>
  <p:tag name="MMCOA_POSITION_L" val="689.25;507;12.11717;35"/>
  <p:tag name="MMCOA_POSITION_M" val="689.25;507;12.11717;35"/>
  <p:tag name="MMCOA_POSITION_S" val="689.25;507;12.11717;35"/>
  <p:tag name="MMCOA_POSITION_T" val="689.25;507;12.11717;35"/>
</p:tagLst>
</file>

<file path=ppt/tags/tag6.xml><?xml version="1.0" encoding="utf-8"?>
<p:tagLst xmlns:a="http://schemas.openxmlformats.org/drawingml/2006/main" xmlns:r="http://schemas.openxmlformats.org/officeDocument/2006/relationships" xmlns:p="http://schemas.openxmlformats.org/presentationml/2006/main">
  <p:tag name="MMCOA_SMARTSHAPE" val="N"/>
  <p:tag name="MMCOA_DISABLETABLEREFORMAT" val="N"/>
</p:tagLst>
</file>

<file path=ppt/tags/tag7.xml><?xml version="1.0" encoding="utf-8"?>
<p:tagLst xmlns:a="http://schemas.openxmlformats.org/drawingml/2006/main" xmlns:r="http://schemas.openxmlformats.org/officeDocument/2006/relationships" xmlns:p="http://schemas.openxmlformats.org/presentationml/2006/main">
  <p:tag name="MMCOA_SMARTSHAPE" val="Y"/>
  <p:tag name="MMCOA_FONTSIZE_L" val="97.5"/>
  <p:tag name="MMCOA_FONTSIZE_M" val="28.8"/>
  <p:tag name="MMCOA_FONTSIZE_S" val="12"/>
  <p:tag name="MMCOA_POSITION_L" val="72;121.09;107.79;543"/>
  <p:tag name="MMCOA_POSITION_M" val="72;122.36;33.639;543"/>
  <p:tag name="MMCOA_POSITION_S" val="72;120.40;21.448;543"/>
  <p:tag name="MMCOA_POSITION_T" val=";;;"/>
  <p:tag name="MMCOA_HIDEONCOLOUR" val="N"/>
  <p:tag name="MMCOA_HIDEONWHITE" val="N"/>
  <p:tag name="MMCOA_HIDEONBALLROOM" val="N"/>
  <p:tag name="MMCOA_HIDEONCLASSIC" val="N"/>
  <p:tag name="MMCOA_HIDEONTEXT" val="N"/>
  <p:tag name="MMCOA_HIDEONECO" val="N"/>
  <p:tag name="MMCOA_DISABLETABLEREFORMAT" val="N"/>
</p:tagLst>
</file>

<file path=ppt/tags/tag8.xml><?xml version="1.0" encoding="utf-8"?>
<p:tagLst xmlns:a="http://schemas.openxmlformats.org/drawingml/2006/main" xmlns:r="http://schemas.openxmlformats.org/officeDocument/2006/relationships" xmlns:p="http://schemas.openxmlformats.org/presentationml/2006/main">
  <p:tag name="MMCOA_SMARTSHAPE" val="Y"/>
  <p:tag name="MMCOA_FONTSIZE_L" val="130"/>
  <p:tag name="MMCOA_FONTSIZE_M" val="96"/>
  <p:tag name="MMCOA_FONTSIZE_S" val="80"/>
  <p:tag name="MMCOA_POSITION_L" val="72;212.15;107150.52;543"/>
  <p:tag name="MMCOA_POSITION_M" val="72;152.41;192.58;543"/>
  <p:tag name="MMCOA_POSITION_S" val="72;134.18;249.81;543"/>
  <p:tag name="MMCOA_POSITION_T" val=";;;"/>
  <p:tag name="MMCOA_HIDEONCOLOUR" val="N"/>
  <p:tag name="MMCOA_HIDEONWHITE" val="N"/>
  <p:tag name="MMCOA_HIDEONBALLROOM" val="N"/>
  <p:tag name="MMCOA_HIDEONCLASSIC" val="N"/>
  <p:tag name="MMCOA_HIDEONTEXT" val="N"/>
  <p:tag name="MMCOA_HIDEONECO" val="N"/>
  <p:tag name="MMCOA_DISABLETABLEREFORMAT" val="N"/>
</p:tagLst>
</file>

<file path=ppt/tags/tag9.xml><?xml version="1.0" encoding="utf-8"?>
<p:tagLst xmlns:a="http://schemas.openxmlformats.org/drawingml/2006/main" xmlns:r="http://schemas.openxmlformats.org/officeDocument/2006/relationships" xmlns:p="http://schemas.openxmlformats.org/presentationml/2006/main">
  <p:tag name="MMCOA_SMARTSHAPE" val="Y"/>
  <p:tag name="MMCOA_FONTSIZE_L" val="97.5"/>
  <p:tag name="MMCOA_FONTSIZE_M" val="28.8"/>
  <p:tag name="MMCOA_FONTSIZE_S" val="12"/>
  <p:tag name="MMCOA_POSITION_L" val="72;121.09;107.79;543"/>
  <p:tag name="MMCOA_POSITION_M" val="72;122.36;33.639;543"/>
  <p:tag name="MMCOA_POSITION_S" val="72;120.40;21.448;543"/>
  <p:tag name="MMCOA_POSITION_T" val=";;;"/>
  <p:tag name="MMCOA_HIDEONCOLOUR" val="N"/>
  <p:tag name="MMCOA_HIDEONWHITE" val="N"/>
  <p:tag name="MMCOA_HIDEONBALLROOM" val="N"/>
  <p:tag name="MMCOA_HIDEONCLASSIC" val="N"/>
  <p:tag name="MMCOA_HIDEONTEXT" val="N"/>
  <p:tag name="MMCOA_HIDEONECO" val="N"/>
  <p:tag name="MMCOA_DISABLETABLEREFORMAT" val="N"/>
</p:tagLst>
</file>

<file path=ppt/theme/theme1.xml><?xml version="1.0" encoding="utf-8"?>
<a:theme xmlns:a="http://schemas.openxmlformats.org/drawingml/2006/main" name="WTB">
  <a:themeElements>
    <a:clrScheme name="Custom 1">
      <a:dk1>
        <a:srgbClr val="003865"/>
      </a:dk1>
      <a:lt1>
        <a:srgbClr val="FFFFFF"/>
      </a:lt1>
      <a:dk2>
        <a:srgbClr val="868D95"/>
      </a:dk2>
      <a:lt2>
        <a:srgbClr val="B9BFC7"/>
      </a:lt2>
      <a:accent1>
        <a:srgbClr val="009DE0"/>
      </a:accent1>
      <a:accent2>
        <a:srgbClr val="00AC41"/>
      </a:accent2>
      <a:accent3>
        <a:srgbClr val="8246AF"/>
      </a:accent3>
      <a:accent4>
        <a:srgbClr val="00968F"/>
      </a:accent4>
      <a:accent5>
        <a:srgbClr val="0077A0"/>
      </a:accent5>
      <a:accent6>
        <a:srgbClr val="EE3D8B"/>
      </a:accent6>
      <a:hlink>
        <a:srgbClr val="003865"/>
      </a:hlink>
      <a:folHlink>
        <a:srgbClr val="009DE0"/>
      </a:folHlink>
    </a:clrScheme>
    <a:fontScheme name="Mercer 2020 Brand">
      <a:majorFont>
        <a:latin typeface="Grifo S"/>
        <a:ea typeface=""/>
        <a:cs typeface=""/>
      </a:majorFont>
      <a:minorFont>
        <a:latin typeface="Mu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vert="horz" wrap="square" lIns="0" tIns="0" rIns="0" bIns="0" rtlCol="0" anchor="t" anchorCtr="0">
        <a:noAutofit/>
      </a:bodyPr>
      <a:lstStyle>
        <a:defPPr>
          <a:defRPr dirty="0" err="1"/>
        </a:defPPr>
      </a:lstStyle>
    </a:txDef>
  </a:objectDefaults>
  <a:extraClrSchemeLst/>
  <a:extLst>
    <a:ext uri="{05A4C25C-085E-4340-85A3-A5531E510DB2}">
      <thm15:themeFamily xmlns:thm15="http://schemas.microsoft.com/office/thememl/2012/main" name="MER2020.Classic4x3.potx" id="{145A9A92-0883-4EBF-B50B-298EDF3415F4}" vid="{DA80353E-F444-4412-8CBE-E4466063A7B3}"/>
    </a:ext>
  </a:extLst>
</a:theme>
</file>

<file path=ppt/theme/theme2.xml><?xml version="1.0" encoding="utf-8"?>
<a:theme xmlns:a="http://schemas.openxmlformats.org/drawingml/2006/main" name="2_WTB">
  <a:themeElements>
    <a:clrScheme name="Custom 1">
      <a:dk1>
        <a:srgbClr val="003865"/>
      </a:dk1>
      <a:lt1>
        <a:srgbClr val="FFFFFF"/>
      </a:lt1>
      <a:dk2>
        <a:srgbClr val="868D95"/>
      </a:dk2>
      <a:lt2>
        <a:srgbClr val="B9BFC7"/>
      </a:lt2>
      <a:accent1>
        <a:srgbClr val="009DE0"/>
      </a:accent1>
      <a:accent2>
        <a:srgbClr val="00AC41"/>
      </a:accent2>
      <a:accent3>
        <a:srgbClr val="8246AF"/>
      </a:accent3>
      <a:accent4>
        <a:srgbClr val="00968F"/>
      </a:accent4>
      <a:accent5>
        <a:srgbClr val="0077A0"/>
      </a:accent5>
      <a:accent6>
        <a:srgbClr val="EE3D8B"/>
      </a:accent6>
      <a:hlink>
        <a:srgbClr val="003865"/>
      </a:hlink>
      <a:folHlink>
        <a:srgbClr val="009DE0"/>
      </a:folHlink>
    </a:clrScheme>
    <a:fontScheme name="Mercer 2020 Brand">
      <a:majorFont>
        <a:latin typeface="Grifo S"/>
        <a:ea typeface=""/>
        <a:cs typeface=""/>
      </a:majorFont>
      <a:minorFont>
        <a:latin typeface="Mu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vert="horz" wrap="square" lIns="0" tIns="0" rIns="0" bIns="0" rtlCol="0" anchor="t" anchorCtr="0">
        <a:noAutofit/>
      </a:bodyPr>
      <a:lstStyle>
        <a:defPPr>
          <a:defRPr dirty="0" err="1"/>
        </a:defPPr>
      </a:lstStyle>
    </a:txDef>
  </a:objectDefaults>
  <a:extraClrSchemeLst/>
  <a:extLst>
    <a:ext uri="{05A4C25C-085E-4340-85A3-A5531E510DB2}">
      <thm15:themeFamily xmlns:thm15="http://schemas.microsoft.com/office/thememl/2012/main" name="MER2020.Classic16x9.potx" id="{B23C47F8-2CED-4820-AA2F-7CCF0648E02C}" vid="{847986C7-6D9C-46C2-BED5-13A4D42FC837}"/>
    </a:ext>
  </a:extLst>
</a:theme>
</file>

<file path=ppt/theme/theme3.xml><?xml version="1.0" encoding="utf-8"?>
<a:theme xmlns:a="http://schemas.openxmlformats.org/drawingml/2006/main" name="1_WTB">
  <a:themeElements>
    <a:clrScheme name="Custom 1">
      <a:dk1>
        <a:srgbClr val="003865"/>
      </a:dk1>
      <a:lt1>
        <a:srgbClr val="FFFFFF"/>
      </a:lt1>
      <a:dk2>
        <a:srgbClr val="868D95"/>
      </a:dk2>
      <a:lt2>
        <a:srgbClr val="B9BFC7"/>
      </a:lt2>
      <a:accent1>
        <a:srgbClr val="009DE0"/>
      </a:accent1>
      <a:accent2>
        <a:srgbClr val="00AC41"/>
      </a:accent2>
      <a:accent3>
        <a:srgbClr val="8246AF"/>
      </a:accent3>
      <a:accent4>
        <a:srgbClr val="00968F"/>
      </a:accent4>
      <a:accent5>
        <a:srgbClr val="0077A0"/>
      </a:accent5>
      <a:accent6>
        <a:srgbClr val="EE3D8B"/>
      </a:accent6>
      <a:hlink>
        <a:srgbClr val="003865"/>
      </a:hlink>
      <a:folHlink>
        <a:srgbClr val="009DE0"/>
      </a:folHlink>
    </a:clrScheme>
    <a:fontScheme name="Mercer 2020 Brand">
      <a:majorFont>
        <a:latin typeface="Grifo S"/>
        <a:ea typeface=""/>
        <a:cs typeface=""/>
      </a:majorFont>
      <a:minorFont>
        <a:latin typeface="Mu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vert="horz" wrap="square" lIns="0" tIns="0" rIns="0" bIns="0" rtlCol="0" anchor="t" anchorCtr="0">
        <a:noAutofit/>
      </a:bodyPr>
      <a:lstStyle>
        <a:defPPr>
          <a:defRPr dirty="0" err="1"/>
        </a:defPPr>
      </a:lstStyle>
    </a:txDef>
  </a:objectDefaults>
  <a:extraClrSchemeLst/>
  <a:extLst>
    <a:ext uri="{05A4C25C-085E-4340-85A3-A5531E510DB2}">
      <thm15:themeFamily xmlns:thm15="http://schemas.microsoft.com/office/thememl/2012/main" name="MER2020.Classic4x3.potx" id="{145A9A92-0883-4EBF-B50B-298EDF3415F4}" vid="{DA80353E-F444-4412-8CBE-E4466063A7B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MER2020.Classic4x3</Template>
  <TotalTime>284</TotalTime>
  <Words>1684</Words>
  <Application>Microsoft Office PowerPoint</Application>
  <PresentationFormat>On-screen Show (4:3)</PresentationFormat>
  <Paragraphs>434</Paragraphs>
  <Slides>23</Slides>
  <Notes>12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23</vt:i4>
      </vt:variant>
    </vt:vector>
  </HeadingPairs>
  <TitlesOfParts>
    <vt:vector size="36" baseType="lpstr">
      <vt:lpstr>Arial</vt:lpstr>
      <vt:lpstr>Calibri</vt:lpstr>
      <vt:lpstr>Courier New</vt:lpstr>
      <vt:lpstr>Grifo S</vt:lpstr>
      <vt:lpstr>Mute</vt:lpstr>
      <vt:lpstr>Mute Light</vt:lpstr>
      <vt:lpstr>Mute Regular</vt:lpstr>
      <vt:lpstr>Mute Semibold</vt:lpstr>
      <vt:lpstr>System Font Regular</vt:lpstr>
      <vt:lpstr>Wingdings</vt:lpstr>
      <vt:lpstr>WTB</vt:lpstr>
      <vt:lpstr>2_WTB</vt:lpstr>
      <vt:lpstr>1_WTB</vt:lpstr>
      <vt:lpstr>So What?</vt:lpstr>
      <vt:lpstr>Introduction</vt:lpstr>
      <vt:lpstr>Objectives </vt:lpstr>
      <vt:lpstr>More Data Does NOT = More Value  </vt:lpstr>
      <vt:lpstr>Define Value Value is your compass</vt:lpstr>
      <vt:lpstr>Define Value How do I elicit statement re: what is valued? </vt:lpstr>
      <vt:lpstr>Define Value Top 10 Questions</vt:lpstr>
      <vt:lpstr>Define the Metrics  The Ones that Answer the Question(s)</vt:lpstr>
      <vt:lpstr>Define the Metrics The Ones that Answer the Question(s)</vt:lpstr>
      <vt:lpstr>Define the Metrics The ones that answer the question(s)</vt:lpstr>
      <vt:lpstr>Data Source Considerations</vt:lpstr>
      <vt:lpstr>Telling the “Value” Story  So What? – Now What?  </vt:lpstr>
      <vt:lpstr>What if you have to rely on vendor reports? </vt:lpstr>
      <vt:lpstr>PowerPoint Presentation</vt:lpstr>
      <vt:lpstr>How are we performing to budget?</vt:lpstr>
      <vt:lpstr>What’s driving trend? </vt:lpstr>
      <vt:lpstr>What are the population health areas of opportunity? </vt:lpstr>
      <vt:lpstr>What are our potential future costs? </vt:lpstr>
      <vt:lpstr>Are There Variations by Segment?   </vt:lpstr>
      <vt:lpstr>Is Wellness “working?”</vt:lpstr>
      <vt:lpstr>Thanks for your time when  there is so much else you could  be doing</vt:lpstr>
      <vt:lpstr>  For additional information or you would like to connect with us, please contact:       Frank Genty Principal 215.684.9896 Frank.Genty@Mercer.com   </vt:lpstr>
      <vt:lpstr>PowerPoint Presentation</vt:lpstr>
    </vt:vector>
  </TitlesOfParts>
  <Company>Mercer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 What?</dc:title>
  <dc:creator>Bradley, Rose</dc:creator>
  <cp:lastModifiedBy>Kristen Evans</cp:lastModifiedBy>
  <cp:revision>43</cp:revision>
  <dcterms:created xsi:type="dcterms:W3CDTF">2020-05-21T15:54:29Z</dcterms:created>
  <dcterms:modified xsi:type="dcterms:W3CDTF">2020-06-23T17:42:39Z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t:lpwstr>MER2020.Classic16x9</vt:lpwstr>
  </property>
  <property fmtid="{D5CDD505-2E9C-101B-9397-08002B2CF9AE}" pid="3" name="TemplateVersion">
    <vt:lpwstr>8.0</vt:lpwstr>
  </property>
  <property fmtid="{D5CDD505-2E9C-101B-9397-08002B2CF9AE}" pid="4" name="MMCOA_BaseCo">
    <vt:lpwstr>MER</vt:lpwstr>
  </property>
  <property fmtid="{D5CDD505-2E9C-101B-9397-08002B2CF9AE}" pid="5" name="MMCOA_Brand">
    <vt:lpwstr>MER2020</vt:lpwstr>
  </property>
  <property fmtid="{D5CDD505-2E9C-101B-9397-08002B2CF9AE}" pid="6" name="MMCOA_PresentationType">
    <vt:lpwstr>Classic4x3</vt:lpwstr>
  </property>
  <property fmtid="{D5CDD505-2E9C-101B-9397-08002B2CF9AE}" pid="7" name="MMCOA_FontSize">
    <vt:lpwstr>Large</vt:lpwstr>
  </property>
  <property fmtid="{D5CDD505-2E9C-101B-9397-08002B2CF9AE}" pid="8" name="MMCOA_SlideStyle">
    <vt:lpwstr>MER2020_Standard</vt:lpwstr>
  </property>
  <property fmtid="{D5CDD505-2E9C-101B-9397-08002B2CF9AE}" pid="9" name="MMCOA_PaletteName">
    <vt:lpwstr>Gradient-Green</vt:lpwstr>
  </property>
  <property fmtid="{D5CDD505-2E9C-101B-9397-08002B2CF9AE}" pid="10" name="MMCOA_PaletteNumber">
    <vt:lpwstr>0</vt:lpwstr>
  </property>
  <property fmtid="{D5CDD505-2E9C-101B-9397-08002B2CF9AE}" pid="11" name="MPR_DocID">
    <vt:lpwstr>69de88aa9f464557b8625023aa294ed2</vt:lpwstr>
  </property>
</Properties>
</file>