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Lst>
  <p:notesMasterIdLst>
    <p:notesMasterId r:id="rId65"/>
  </p:notesMasterIdLst>
  <p:handoutMasterIdLst>
    <p:handoutMasterId r:id="rId66"/>
  </p:handoutMasterIdLst>
  <p:sldIdLst>
    <p:sldId id="259" r:id="rId2"/>
    <p:sldId id="847" r:id="rId3"/>
    <p:sldId id="849" r:id="rId4"/>
    <p:sldId id="813" r:id="rId5"/>
    <p:sldId id="816" r:id="rId6"/>
    <p:sldId id="814" r:id="rId7"/>
    <p:sldId id="817" r:id="rId8"/>
    <p:sldId id="818" r:id="rId9"/>
    <p:sldId id="777" r:id="rId10"/>
    <p:sldId id="778" r:id="rId11"/>
    <p:sldId id="779" r:id="rId12"/>
    <p:sldId id="780" r:id="rId13"/>
    <p:sldId id="781" r:id="rId14"/>
    <p:sldId id="782" r:id="rId15"/>
    <p:sldId id="842" r:id="rId16"/>
    <p:sldId id="783" r:id="rId17"/>
    <p:sldId id="784" r:id="rId18"/>
    <p:sldId id="786" r:id="rId19"/>
    <p:sldId id="787" r:id="rId20"/>
    <p:sldId id="788" r:id="rId21"/>
    <p:sldId id="833" r:id="rId22"/>
    <p:sldId id="834" r:id="rId23"/>
    <p:sldId id="835" r:id="rId24"/>
    <p:sldId id="836" r:id="rId25"/>
    <p:sldId id="837" r:id="rId26"/>
    <p:sldId id="838" r:id="rId27"/>
    <p:sldId id="839" r:id="rId28"/>
    <p:sldId id="840" r:id="rId29"/>
    <p:sldId id="791" r:id="rId30"/>
    <p:sldId id="790" r:id="rId31"/>
    <p:sldId id="843" r:id="rId32"/>
    <p:sldId id="844" r:id="rId33"/>
    <p:sldId id="845" r:id="rId34"/>
    <p:sldId id="846" r:id="rId35"/>
    <p:sldId id="792" r:id="rId36"/>
    <p:sldId id="793" r:id="rId37"/>
    <p:sldId id="794" r:id="rId38"/>
    <p:sldId id="795" r:id="rId39"/>
    <p:sldId id="796" r:id="rId40"/>
    <p:sldId id="797" r:id="rId41"/>
    <p:sldId id="798" r:id="rId42"/>
    <p:sldId id="841" r:id="rId43"/>
    <p:sldId id="828" r:id="rId44"/>
    <p:sldId id="832" r:id="rId45"/>
    <p:sldId id="830" r:id="rId46"/>
    <p:sldId id="831" r:id="rId47"/>
    <p:sldId id="799" r:id="rId48"/>
    <p:sldId id="824" r:id="rId49"/>
    <p:sldId id="827" r:id="rId50"/>
    <p:sldId id="825" r:id="rId51"/>
    <p:sldId id="826" r:id="rId52"/>
    <p:sldId id="800" r:id="rId53"/>
    <p:sldId id="801" r:id="rId54"/>
    <p:sldId id="802" r:id="rId55"/>
    <p:sldId id="820" r:id="rId56"/>
    <p:sldId id="821" r:id="rId57"/>
    <p:sldId id="822" r:id="rId58"/>
    <p:sldId id="823" r:id="rId59"/>
    <p:sldId id="803" r:id="rId60"/>
    <p:sldId id="804" r:id="rId61"/>
    <p:sldId id="432" r:id="rId62"/>
    <p:sldId id="261" r:id="rId63"/>
    <p:sldId id="654" r:id="rId64"/>
  </p:sldIdLst>
  <p:sldSz cx="9144000" cy="6858000" type="screen4x3"/>
  <p:notesSz cx="7010400" cy="9296400"/>
  <p:custDataLst>
    <p:tags r:id="rId67"/>
  </p:custDataLst>
  <p:defaultTextStyle>
    <a:defPPr>
      <a:defRPr lang="en-US"/>
    </a:defPPr>
    <a:lvl1pPr algn="l" rtl="0" eaLnBrk="0" fontAlgn="base" hangingPunct="0">
      <a:spcBef>
        <a:spcPct val="0"/>
      </a:spcBef>
      <a:spcAft>
        <a:spcPct val="0"/>
      </a:spcAft>
      <a:defRPr kern="1200">
        <a:solidFill>
          <a:schemeClr val="tx1"/>
        </a:solidFill>
        <a:latin typeface="Arial"/>
        <a:ea typeface="+mn-ea"/>
        <a:cs typeface="+mn-cs"/>
      </a:defRPr>
    </a:lvl1pPr>
    <a:lvl2pPr marL="457200" algn="l" rtl="0" eaLnBrk="0" fontAlgn="base" hangingPunct="0">
      <a:spcBef>
        <a:spcPct val="0"/>
      </a:spcBef>
      <a:spcAft>
        <a:spcPct val="0"/>
      </a:spcAft>
      <a:defRPr kern="1200">
        <a:solidFill>
          <a:schemeClr val="tx1"/>
        </a:solidFill>
        <a:latin typeface="Arial"/>
        <a:ea typeface="+mn-ea"/>
        <a:cs typeface="+mn-cs"/>
      </a:defRPr>
    </a:lvl2pPr>
    <a:lvl3pPr marL="914400" algn="l" rtl="0" eaLnBrk="0" fontAlgn="base" hangingPunct="0">
      <a:spcBef>
        <a:spcPct val="0"/>
      </a:spcBef>
      <a:spcAft>
        <a:spcPct val="0"/>
      </a:spcAft>
      <a:defRPr kern="1200">
        <a:solidFill>
          <a:schemeClr val="tx1"/>
        </a:solidFill>
        <a:latin typeface="Arial"/>
        <a:ea typeface="+mn-ea"/>
        <a:cs typeface="+mn-cs"/>
      </a:defRPr>
    </a:lvl3pPr>
    <a:lvl4pPr marL="1371600" algn="l" rtl="0" eaLnBrk="0" fontAlgn="base" hangingPunct="0">
      <a:spcBef>
        <a:spcPct val="0"/>
      </a:spcBef>
      <a:spcAft>
        <a:spcPct val="0"/>
      </a:spcAft>
      <a:defRPr kern="1200">
        <a:solidFill>
          <a:schemeClr val="tx1"/>
        </a:solidFill>
        <a:latin typeface="Arial"/>
        <a:ea typeface="+mn-ea"/>
        <a:cs typeface="+mn-cs"/>
      </a:defRPr>
    </a:lvl4pPr>
    <a:lvl5pPr marL="1828800" algn="l" rtl="0" eaLnBrk="0" fontAlgn="base" hangingPunct="0">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guide id="3" orient="horz"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65F060-6F79-4AC7-855A-2A88B6D0040C}" v="20" dt="2020-09-13T19:05:25.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62" d="100"/>
          <a:sy n="62" d="100"/>
        </p:scale>
        <p:origin x="696"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1" d="100"/>
          <a:sy n="61" d="100"/>
        </p:scale>
        <p:origin x="-3168" y="-77"/>
      </p:cViewPr>
      <p:guideLst>
        <p:guide orient="horz" pos="2909"/>
        <p:guide pos="2208"/>
        <p:guide orient="horz"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2"/>
            <a:ext cx="3037840" cy="464820"/>
          </a:xfrm>
          <a:prstGeom prst="rect">
            <a:avLst/>
          </a:prstGeom>
        </p:spPr>
        <p:txBody>
          <a:bodyPr vert="horz" lIns="91440" tIns="45720" rIns="91440" bIns="45720" rtlCol="0"/>
          <a:lstStyle>
            <a:lvl1pPr algn="r">
              <a:defRPr sz="1200"/>
            </a:lvl1pPr>
          </a:lstStyle>
          <a:p>
            <a:fld id="{658FBE76-6272-4DAD-A11B-F3CA9CA30E90}" type="datetimeFigureOut">
              <a:rPr lang="en-US" smtClean="0"/>
              <a:t>9/15/2020</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1440" tIns="45720" rIns="91440" bIns="45720" rtlCol="0" anchor="b"/>
          <a:lstStyle>
            <a:lvl1pPr algn="r">
              <a:defRPr sz="1200"/>
            </a:lvl1pPr>
          </a:lstStyle>
          <a:p>
            <a:fld id="{ABE1A2B2-46FC-445A-8C25-A7F04EC28398}" type="slidenum">
              <a:rPr lang="en-US" smtClean="0"/>
              <a:t>‹#›</a:t>
            </a:fld>
            <a:endParaRPr lang="en-US" dirty="0"/>
          </a:p>
        </p:txBody>
      </p:sp>
    </p:spTree>
    <p:extLst>
      <p:ext uri="{BB962C8B-B14F-4D97-AF65-F5344CB8AC3E}">
        <p14:creationId xmlns:p14="http://schemas.microsoft.com/office/powerpoint/2010/main" val="160498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dirty="0"/>
          </a:p>
        </p:txBody>
      </p:sp>
      <p:sp>
        <p:nvSpPr>
          <p:cNvPr id="7171" name="Rectangle 3"/>
          <p:cNvSpPr>
            <a:spLocks noGrp="1" noChangeArrowheads="1"/>
          </p:cNvSpPr>
          <p:nvPr>
            <p:ph type="dt" idx="1"/>
          </p:nvPr>
        </p:nvSpPr>
        <p:spPr bwMode="auto">
          <a:xfrm>
            <a:off x="3970938" y="2"/>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01040" y="4415792"/>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969"/>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dirty="0"/>
          </a:p>
        </p:txBody>
      </p:sp>
      <p:sp>
        <p:nvSpPr>
          <p:cNvPr id="7175" name="Rectangle 7"/>
          <p:cNvSpPr>
            <a:spLocks noGrp="1" noChangeArrowheads="1"/>
          </p:cNvSpPr>
          <p:nvPr>
            <p:ph type="sldNum" sz="quarter" idx="5"/>
          </p:nvPr>
        </p:nvSpPr>
        <p:spPr bwMode="auto">
          <a:xfrm>
            <a:off x="3970938" y="8829969"/>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5DCF4D2-C57D-42EF-8E60-AF5244F893C1}" type="slidenum">
              <a:rPr lang="en-US"/>
              <a:pPr>
                <a:defRPr/>
              </a:pPr>
              <a:t>‹#›</a:t>
            </a:fld>
            <a:endParaRPr lang="en-US" dirty="0"/>
          </a:p>
        </p:txBody>
      </p:sp>
    </p:spTree>
    <p:extLst>
      <p:ext uri="{BB962C8B-B14F-4D97-AF65-F5344CB8AC3E}">
        <p14:creationId xmlns:p14="http://schemas.microsoft.com/office/powerpoint/2010/main" val="1817829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1</a:t>
            </a:fld>
            <a:endParaRPr lang="en-US" dirty="0"/>
          </a:p>
        </p:txBody>
      </p:sp>
    </p:spTree>
    <p:extLst>
      <p:ext uri="{BB962C8B-B14F-4D97-AF65-F5344CB8AC3E}">
        <p14:creationId xmlns:p14="http://schemas.microsoft.com/office/powerpoint/2010/main" val="406763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12</a:t>
            </a:fld>
            <a:endParaRPr lang="en-US" dirty="0"/>
          </a:p>
        </p:txBody>
      </p:sp>
    </p:spTree>
    <p:extLst>
      <p:ext uri="{BB962C8B-B14F-4D97-AF65-F5344CB8AC3E}">
        <p14:creationId xmlns:p14="http://schemas.microsoft.com/office/powerpoint/2010/main" val="39218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13</a:t>
            </a:fld>
            <a:endParaRPr lang="en-US" dirty="0"/>
          </a:p>
        </p:txBody>
      </p:sp>
    </p:spTree>
    <p:extLst>
      <p:ext uri="{BB962C8B-B14F-4D97-AF65-F5344CB8AC3E}">
        <p14:creationId xmlns:p14="http://schemas.microsoft.com/office/powerpoint/2010/main" val="377124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14</a:t>
            </a:fld>
            <a:endParaRPr lang="en-US" dirty="0"/>
          </a:p>
        </p:txBody>
      </p:sp>
    </p:spTree>
    <p:extLst>
      <p:ext uri="{BB962C8B-B14F-4D97-AF65-F5344CB8AC3E}">
        <p14:creationId xmlns:p14="http://schemas.microsoft.com/office/powerpoint/2010/main" val="1288232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15</a:t>
            </a:fld>
            <a:endParaRPr lang="en-US" dirty="0"/>
          </a:p>
        </p:txBody>
      </p:sp>
    </p:spTree>
    <p:extLst>
      <p:ext uri="{BB962C8B-B14F-4D97-AF65-F5344CB8AC3E}">
        <p14:creationId xmlns:p14="http://schemas.microsoft.com/office/powerpoint/2010/main" val="2472906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16</a:t>
            </a:fld>
            <a:endParaRPr lang="en-US" dirty="0"/>
          </a:p>
        </p:txBody>
      </p:sp>
    </p:spTree>
    <p:extLst>
      <p:ext uri="{BB962C8B-B14F-4D97-AF65-F5344CB8AC3E}">
        <p14:creationId xmlns:p14="http://schemas.microsoft.com/office/powerpoint/2010/main" val="3210829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17</a:t>
            </a:fld>
            <a:endParaRPr lang="en-US" dirty="0"/>
          </a:p>
        </p:txBody>
      </p:sp>
    </p:spTree>
    <p:extLst>
      <p:ext uri="{BB962C8B-B14F-4D97-AF65-F5344CB8AC3E}">
        <p14:creationId xmlns:p14="http://schemas.microsoft.com/office/powerpoint/2010/main" val="151048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18</a:t>
            </a:fld>
            <a:endParaRPr lang="en-US" dirty="0"/>
          </a:p>
        </p:txBody>
      </p:sp>
    </p:spTree>
    <p:extLst>
      <p:ext uri="{BB962C8B-B14F-4D97-AF65-F5344CB8AC3E}">
        <p14:creationId xmlns:p14="http://schemas.microsoft.com/office/powerpoint/2010/main" val="3391630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19</a:t>
            </a:fld>
            <a:endParaRPr lang="en-US" dirty="0"/>
          </a:p>
        </p:txBody>
      </p:sp>
    </p:spTree>
    <p:extLst>
      <p:ext uri="{BB962C8B-B14F-4D97-AF65-F5344CB8AC3E}">
        <p14:creationId xmlns:p14="http://schemas.microsoft.com/office/powerpoint/2010/main" val="3866595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20</a:t>
            </a:fld>
            <a:endParaRPr lang="en-US" dirty="0"/>
          </a:p>
        </p:txBody>
      </p:sp>
    </p:spTree>
    <p:extLst>
      <p:ext uri="{BB962C8B-B14F-4D97-AF65-F5344CB8AC3E}">
        <p14:creationId xmlns:p14="http://schemas.microsoft.com/office/powerpoint/2010/main" val="1760598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21</a:t>
            </a:fld>
            <a:endParaRPr lang="en-US" dirty="0"/>
          </a:p>
        </p:txBody>
      </p:sp>
    </p:spTree>
    <p:extLst>
      <p:ext uri="{BB962C8B-B14F-4D97-AF65-F5344CB8AC3E}">
        <p14:creationId xmlns:p14="http://schemas.microsoft.com/office/powerpoint/2010/main" val="244329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4</a:t>
            </a:fld>
            <a:endParaRPr lang="en-US" dirty="0"/>
          </a:p>
        </p:txBody>
      </p:sp>
    </p:spTree>
    <p:extLst>
      <p:ext uri="{BB962C8B-B14F-4D97-AF65-F5344CB8AC3E}">
        <p14:creationId xmlns:p14="http://schemas.microsoft.com/office/powerpoint/2010/main" val="2832861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22</a:t>
            </a:fld>
            <a:endParaRPr lang="en-US" dirty="0"/>
          </a:p>
        </p:txBody>
      </p:sp>
    </p:spTree>
    <p:extLst>
      <p:ext uri="{BB962C8B-B14F-4D97-AF65-F5344CB8AC3E}">
        <p14:creationId xmlns:p14="http://schemas.microsoft.com/office/powerpoint/2010/main" val="1065157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23</a:t>
            </a:fld>
            <a:endParaRPr lang="en-US" dirty="0"/>
          </a:p>
        </p:txBody>
      </p:sp>
    </p:spTree>
    <p:extLst>
      <p:ext uri="{BB962C8B-B14F-4D97-AF65-F5344CB8AC3E}">
        <p14:creationId xmlns:p14="http://schemas.microsoft.com/office/powerpoint/2010/main" val="1399147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24</a:t>
            </a:fld>
            <a:endParaRPr lang="en-US" dirty="0"/>
          </a:p>
        </p:txBody>
      </p:sp>
    </p:spTree>
    <p:extLst>
      <p:ext uri="{BB962C8B-B14F-4D97-AF65-F5344CB8AC3E}">
        <p14:creationId xmlns:p14="http://schemas.microsoft.com/office/powerpoint/2010/main" val="625825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25</a:t>
            </a:fld>
            <a:endParaRPr lang="en-US" dirty="0"/>
          </a:p>
        </p:txBody>
      </p:sp>
    </p:spTree>
    <p:extLst>
      <p:ext uri="{BB962C8B-B14F-4D97-AF65-F5344CB8AC3E}">
        <p14:creationId xmlns:p14="http://schemas.microsoft.com/office/powerpoint/2010/main" val="2841680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26</a:t>
            </a:fld>
            <a:endParaRPr lang="en-US" dirty="0"/>
          </a:p>
        </p:txBody>
      </p:sp>
    </p:spTree>
    <p:extLst>
      <p:ext uri="{BB962C8B-B14F-4D97-AF65-F5344CB8AC3E}">
        <p14:creationId xmlns:p14="http://schemas.microsoft.com/office/powerpoint/2010/main" val="421527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27</a:t>
            </a:fld>
            <a:endParaRPr lang="en-US" dirty="0"/>
          </a:p>
        </p:txBody>
      </p:sp>
    </p:spTree>
    <p:extLst>
      <p:ext uri="{BB962C8B-B14F-4D97-AF65-F5344CB8AC3E}">
        <p14:creationId xmlns:p14="http://schemas.microsoft.com/office/powerpoint/2010/main" val="2492722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28</a:t>
            </a:fld>
            <a:endParaRPr lang="en-US" dirty="0"/>
          </a:p>
        </p:txBody>
      </p:sp>
    </p:spTree>
    <p:extLst>
      <p:ext uri="{BB962C8B-B14F-4D97-AF65-F5344CB8AC3E}">
        <p14:creationId xmlns:p14="http://schemas.microsoft.com/office/powerpoint/2010/main" val="4029348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29</a:t>
            </a:fld>
            <a:endParaRPr lang="en-US" dirty="0"/>
          </a:p>
        </p:txBody>
      </p:sp>
    </p:spTree>
    <p:extLst>
      <p:ext uri="{BB962C8B-B14F-4D97-AF65-F5344CB8AC3E}">
        <p14:creationId xmlns:p14="http://schemas.microsoft.com/office/powerpoint/2010/main" val="3082589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30</a:t>
            </a:fld>
            <a:endParaRPr lang="en-US" dirty="0"/>
          </a:p>
        </p:txBody>
      </p:sp>
    </p:spTree>
    <p:extLst>
      <p:ext uri="{BB962C8B-B14F-4D97-AF65-F5344CB8AC3E}">
        <p14:creationId xmlns:p14="http://schemas.microsoft.com/office/powerpoint/2010/main" val="901848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31</a:t>
            </a:fld>
            <a:endParaRPr lang="en-US" dirty="0"/>
          </a:p>
        </p:txBody>
      </p:sp>
    </p:spTree>
    <p:extLst>
      <p:ext uri="{BB962C8B-B14F-4D97-AF65-F5344CB8AC3E}">
        <p14:creationId xmlns:p14="http://schemas.microsoft.com/office/powerpoint/2010/main" val="3268993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5</a:t>
            </a:fld>
            <a:endParaRPr lang="en-US" dirty="0"/>
          </a:p>
        </p:txBody>
      </p:sp>
    </p:spTree>
    <p:extLst>
      <p:ext uri="{BB962C8B-B14F-4D97-AF65-F5344CB8AC3E}">
        <p14:creationId xmlns:p14="http://schemas.microsoft.com/office/powerpoint/2010/main" val="2461477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32</a:t>
            </a:fld>
            <a:endParaRPr lang="en-US" dirty="0"/>
          </a:p>
        </p:txBody>
      </p:sp>
    </p:spTree>
    <p:extLst>
      <p:ext uri="{BB962C8B-B14F-4D97-AF65-F5344CB8AC3E}">
        <p14:creationId xmlns:p14="http://schemas.microsoft.com/office/powerpoint/2010/main" val="4103283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33</a:t>
            </a:fld>
            <a:endParaRPr lang="en-US" dirty="0"/>
          </a:p>
        </p:txBody>
      </p:sp>
    </p:spTree>
    <p:extLst>
      <p:ext uri="{BB962C8B-B14F-4D97-AF65-F5344CB8AC3E}">
        <p14:creationId xmlns:p14="http://schemas.microsoft.com/office/powerpoint/2010/main" val="3012209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34</a:t>
            </a:fld>
            <a:endParaRPr lang="en-US" dirty="0"/>
          </a:p>
        </p:txBody>
      </p:sp>
    </p:spTree>
    <p:extLst>
      <p:ext uri="{BB962C8B-B14F-4D97-AF65-F5344CB8AC3E}">
        <p14:creationId xmlns:p14="http://schemas.microsoft.com/office/powerpoint/2010/main" val="3871271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35</a:t>
            </a:fld>
            <a:endParaRPr lang="en-US" dirty="0"/>
          </a:p>
        </p:txBody>
      </p:sp>
    </p:spTree>
    <p:extLst>
      <p:ext uri="{BB962C8B-B14F-4D97-AF65-F5344CB8AC3E}">
        <p14:creationId xmlns:p14="http://schemas.microsoft.com/office/powerpoint/2010/main" val="571359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36</a:t>
            </a:fld>
            <a:endParaRPr lang="en-US" dirty="0"/>
          </a:p>
        </p:txBody>
      </p:sp>
    </p:spTree>
    <p:extLst>
      <p:ext uri="{BB962C8B-B14F-4D97-AF65-F5344CB8AC3E}">
        <p14:creationId xmlns:p14="http://schemas.microsoft.com/office/powerpoint/2010/main" val="1318125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37</a:t>
            </a:fld>
            <a:endParaRPr lang="en-US" dirty="0"/>
          </a:p>
        </p:txBody>
      </p:sp>
    </p:spTree>
    <p:extLst>
      <p:ext uri="{BB962C8B-B14F-4D97-AF65-F5344CB8AC3E}">
        <p14:creationId xmlns:p14="http://schemas.microsoft.com/office/powerpoint/2010/main" val="4156150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38</a:t>
            </a:fld>
            <a:endParaRPr lang="en-US" dirty="0"/>
          </a:p>
        </p:txBody>
      </p:sp>
    </p:spTree>
    <p:extLst>
      <p:ext uri="{BB962C8B-B14F-4D97-AF65-F5344CB8AC3E}">
        <p14:creationId xmlns:p14="http://schemas.microsoft.com/office/powerpoint/2010/main" val="4100343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39</a:t>
            </a:fld>
            <a:endParaRPr lang="en-US" dirty="0"/>
          </a:p>
        </p:txBody>
      </p:sp>
    </p:spTree>
    <p:extLst>
      <p:ext uri="{BB962C8B-B14F-4D97-AF65-F5344CB8AC3E}">
        <p14:creationId xmlns:p14="http://schemas.microsoft.com/office/powerpoint/2010/main" val="1357412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40</a:t>
            </a:fld>
            <a:endParaRPr lang="en-US" dirty="0"/>
          </a:p>
        </p:txBody>
      </p:sp>
    </p:spTree>
    <p:extLst>
      <p:ext uri="{BB962C8B-B14F-4D97-AF65-F5344CB8AC3E}">
        <p14:creationId xmlns:p14="http://schemas.microsoft.com/office/powerpoint/2010/main" val="1344170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41</a:t>
            </a:fld>
            <a:endParaRPr lang="en-US" dirty="0"/>
          </a:p>
        </p:txBody>
      </p:sp>
    </p:spTree>
    <p:extLst>
      <p:ext uri="{BB962C8B-B14F-4D97-AF65-F5344CB8AC3E}">
        <p14:creationId xmlns:p14="http://schemas.microsoft.com/office/powerpoint/2010/main" val="183347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6</a:t>
            </a:fld>
            <a:endParaRPr lang="en-US" dirty="0"/>
          </a:p>
        </p:txBody>
      </p:sp>
    </p:spTree>
    <p:extLst>
      <p:ext uri="{BB962C8B-B14F-4D97-AF65-F5344CB8AC3E}">
        <p14:creationId xmlns:p14="http://schemas.microsoft.com/office/powerpoint/2010/main" val="2042348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42</a:t>
            </a:fld>
            <a:endParaRPr lang="en-US" dirty="0"/>
          </a:p>
        </p:txBody>
      </p:sp>
    </p:spTree>
    <p:extLst>
      <p:ext uri="{BB962C8B-B14F-4D97-AF65-F5344CB8AC3E}">
        <p14:creationId xmlns:p14="http://schemas.microsoft.com/office/powerpoint/2010/main" val="350388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43</a:t>
            </a:fld>
            <a:endParaRPr lang="en-US" dirty="0"/>
          </a:p>
        </p:txBody>
      </p:sp>
    </p:spTree>
    <p:extLst>
      <p:ext uri="{BB962C8B-B14F-4D97-AF65-F5344CB8AC3E}">
        <p14:creationId xmlns:p14="http://schemas.microsoft.com/office/powerpoint/2010/main" val="4249893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44</a:t>
            </a:fld>
            <a:endParaRPr lang="en-US" dirty="0"/>
          </a:p>
        </p:txBody>
      </p:sp>
    </p:spTree>
    <p:extLst>
      <p:ext uri="{BB962C8B-B14F-4D97-AF65-F5344CB8AC3E}">
        <p14:creationId xmlns:p14="http://schemas.microsoft.com/office/powerpoint/2010/main" val="3966102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45</a:t>
            </a:fld>
            <a:endParaRPr lang="en-US" dirty="0"/>
          </a:p>
        </p:txBody>
      </p:sp>
    </p:spTree>
    <p:extLst>
      <p:ext uri="{BB962C8B-B14F-4D97-AF65-F5344CB8AC3E}">
        <p14:creationId xmlns:p14="http://schemas.microsoft.com/office/powerpoint/2010/main" val="3132683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46</a:t>
            </a:fld>
            <a:endParaRPr lang="en-US" dirty="0"/>
          </a:p>
        </p:txBody>
      </p:sp>
    </p:spTree>
    <p:extLst>
      <p:ext uri="{BB962C8B-B14F-4D97-AF65-F5344CB8AC3E}">
        <p14:creationId xmlns:p14="http://schemas.microsoft.com/office/powerpoint/2010/main" val="21877260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47</a:t>
            </a:fld>
            <a:endParaRPr lang="en-US" dirty="0"/>
          </a:p>
        </p:txBody>
      </p:sp>
    </p:spTree>
    <p:extLst>
      <p:ext uri="{BB962C8B-B14F-4D97-AF65-F5344CB8AC3E}">
        <p14:creationId xmlns:p14="http://schemas.microsoft.com/office/powerpoint/2010/main" val="3274536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48</a:t>
            </a:fld>
            <a:endParaRPr lang="en-US" dirty="0"/>
          </a:p>
        </p:txBody>
      </p:sp>
    </p:spTree>
    <p:extLst>
      <p:ext uri="{BB962C8B-B14F-4D97-AF65-F5344CB8AC3E}">
        <p14:creationId xmlns:p14="http://schemas.microsoft.com/office/powerpoint/2010/main" val="22644846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49</a:t>
            </a:fld>
            <a:endParaRPr lang="en-US" dirty="0"/>
          </a:p>
        </p:txBody>
      </p:sp>
    </p:spTree>
    <p:extLst>
      <p:ext uri="{BB962C8B-B14F-4D97-AF65-F5344CB8AC3E}">
        <p14:creationId xmlns:p14="http://schemas.microsoft.com/office/powerpoint/2010/main" val="37795764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50</a:t>
            </a:fld>
            <a:endParaRPr lang="en-US" dirty="0"/>
          </a:p>
        </p:txBody>
      </p:sp>
    </p:spTree>
    <p:extLst>
      <p:ext uri="{BB962C8B-B14F-4D97-AF65-F5344CB8AC3E}">
        <p14:creationId xmlns:p14="http://schemas.microsoft.com/office/powerpoint/2010/main" val="1471840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51</a:t>
            </a:fld>
            <a:endParaRPr lang="en-US" dirty="0"/>
          </a:p>
        </p:txBody>
      </p:sp>
    </p:spTree>
    <p:extLst>
      <p:ext uri="{BB962C8B-B14F-4D97-AF65-F5344CB8AC3E}">
        <p14:creationId xmlns:p14="http://schemas.microsoft.com/office/powerpoint/2010/main" val="168338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7</a:t>
            </a:fld>
            <a:endParaRPr lang="en-US" dirty="0"/>
          </a:p>
        </p:txBody>
      </p:sp>
    </p:spTree>
    <p:extLst>
      <p:ext uri="{BB962C8B-B14F-4D97-AF65-F5344CB8AC3E}">
        <p14:creationId xmlns:p14="http://schemas.microsoft.com/office/powerpoint/2010/main" val="6566298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52</a:t>
            </a:fld>
            <a:endParaRPr lang="en-US" dirty="0"/>
          </a:p>
        </p:txBody>
      </p:sp>
    </p:spTree>
    <p:extLst>
      <p:ext uri="{BB962C8B-B14F-4D97-AF65-F5344CB8AC3E}">
        <p14:creationId xmlns:p14="http://schemas.microsoft.com/office/powerpoint/2010/main" val="3178841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53</a:t>
            </a:fld>
            <a:endParaRPr lang="en-US" dirty="0"/>
          </a:p>
        </p:txBody>
      </p:sp>
    </p:spTree>
    <p:extLst>
      <p:ext uri="{BB962C8B-B14F-4D97-AF65-F5344CB8AC3E}">
        <p14:creationId xmlns:p14="http://schemas.microsoft.com/office/powerpoint/2010/main" val="8988056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54</a:t>
            </a:fld>
            <a:endParaRPr lang="en-US" dirty="0"/>
          </a:p>
        </p:txBody>
      </p:sp>
    </p:spTree>
    <p:extLst>
      <p:ext uri="{BB962C8B-B14F-4D97-AF65-F5344CB8AC3E}">
        <p14:creationId xmlns:p14="http://schemas.microsoft.com/office/powerpoint/2010/main" val="2711426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55</a:t>
            </a:fld>
            <a:endParaRPr lang="en-US" dirty="0"/>
          </a:p>
        </p:txBody>
      </p:sp>
    </p:spTree>
    <p:extLst>
      <p:ext uri="{BB962C8B-B14F-4D97-AF65-F5344CB8AC3E}">
        <p14:creationId xmlns:p14="http://schemas.microsoft.com/office/powerpoint/2010/main" val="3095508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56</a:t>
            </a:fld>
            <a:endParaRPr lang="en-US" dirty="0"/>
          </a:p>
        </p:txBody>
      </p:sp>
    </p:spTree>
    <p:extLst>
      <p:ext uri="{BB962C8B-B14F-4D97-AF65-F5344CB8AC3E}">
        <p14:creationId xmlns:p14="http://schemas.microsoft.com/office/powerpoint/2010/main" val="36211786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57</a:t>
            </a:fld>
            <a:endParaRPr lang="en-US" dirty="0"/>
          </a:p>
        </p:txBody>
      </p:sp>
    </p:spTree>
    <p:extLst>
      <p:ext uri="{BB962C8B-B14F-4D97-AF65-F5344CB8AC3E}">
        <p14:creationId xmlns:p14="http://schemas.microsoft.com/office/powerpoint/2010/main" val="399955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58</a:t>
            </a:fld>
            <a:endParaRPr lang="en-US" dirty="0"/>
          </a:p>
        </p:txBody>
      </p:sp>
    </p:spTree>
    <p:extLst>
      <p:ext uri="{BB962C8B-B14F-4D97-AF65-F5344CB8AC3E}">
        <p14:creationId xmlns:p14="http://schemas.microsoft.com/office/powerpoint/2010/main" val="40262519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59</a:t>
            </a:fld>
            <a:endParaRPr lang="en-US" dirty="0"/>
          </a:p>
        </p:txBody>
      </p:sp>
    </p:spTree>
    <p:extLst>
      <p:ext uri="{BB962C8B-B14F-4D97-AF65-F5344CB8AC3E}">
        <p14:creationId xmlns:p14="http://schemas.microsoft.com/office/powerpoint/2010/main" val="31299717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60</a:t>
            </a:fld>
            <a:endParaRPr lang="en-US" dirty="0"/>
          </a:p>
        </p:txBody>
      </p:sp>
    </p:spTree>
    <p:extLst>
      <p:ext uri="{BB962C8B-B14F-4D97-AF65-F5344CB8AC3E}">
        <p14:creationId xmlns:p14="http://schemas.microsoft.com/office/powerpoint/2010/main" val="33339807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61</a:t>
            </a:fld>
            <a:endParaRPr lang="en-US" dirty="0"/>
          </a:p>
        </p:txBody>
      </p:sp>
    </p:spTree>
    <p:extLst>
      <p:ext uri="{BB962C8B-B14F-4D97-AF65-F5344CB8AC3E}">
        <p14:creationId xmlns:p14="http://schemas.microsoft.com/office/powerpoint/2010/main" val="145217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8</a:t>
            </a:fld>
            <a:endParaRPr lang="en-US" dirty="0"/>
          </a:p>
        </p:txBody>
      </p:sp>
    </p:spTree>
    <p:extLst>
      <p:ext uri="{BB962C8B-B14F-4D97-AF65-F5344CB8AC3E}">
        <p14:creationId xmlns:p14="http://schemas.microsoft.com/office/powerpoint/2010/main" val="39944909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62</a:t>
            </a:fld>
            <a:endParaRPr lang="en-US" dirty="0"/>
          </a:p>
        </p:txBody>
      </p:sp>
    </p:spTree>
    <p:extLst>
      <p:ext uri="{BB962C8B-B14F-4D97-AF65-F5344CB8AC3E}">
        <p14:creationId xmlns:p14="http://schemas.microsoft.com/office/powerpoint/2010/main" val="23912136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63</a:t>
            </a:fld>
            <a:endParaRPr lang="en-US" dirty="0"/>
          </a:p>
        </p:txBody>
      </p:sp>
    </p:spTree>
    <p:extLst>
      <p:ext uri="{BB962C8B-B14F-4D97-AF65-F5344CB8AC3E}">
        <p14:creationId xmlns:p14="http://schemas.microsoft.com/office/powerpoint/2010/main" val="145667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9</a:t>
            </a:fld>
            <a:endParaRPr lang="en-US" dirty="0"/>
          </a:p>
        </p:txBody>
      </p:sp>
    </p:spTree>
    <p:extLst>
      <p:ext uri="{BB962C8B-B14F-4D97-AF65-F5344CB8AC3E}">
        <p14:creationId xmlns:p14="http://schemas.microsoft.com/office/powerpoint/2010/main" val="1117376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10</a:t>
            </a:fld>
            <a:endParaRPr lang="en-US" dirty="0"/>
          </a:p>
        </p:txBody>
      </p:sp>
    </p:spTree>
    <p:extLst>
      <p:ext uri="{BB962C8B-B14F-4D97-AF65-F5344CB8AC3E}">
        <p14:creationId xmlns:p14="http://schemas.microsoft.com/office/powerpoint/2010/main" val="2850466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DCF4D2-C57D-42EF-8E60-AF5244F893C1}" type="slidenum">
              <a:rPr lang="en-US" smtClean="0"/>
              <a:pPr>
                <a:defRPr/>
              </a:pPr>
              <a:t>11</a:t>
            </a:fld>
            <a:endParaRPr lang="en-US" dirty="0"/>
          </a:p>
        </p:txBody>
      </p:sp>
    </p:spTree>
    <p:extLst>
      <p:ext uri="{BB962C8B-B14F-4D97-AF65-F5344CB8AC3E}">
        <p14:creationId xmlns:p14="http://schemas.microsoft.com/office/powerpoint/2010/main" val="3021437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 descr="logo big 20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8400" y="457200"/>
            <a:ext cx="255587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ctrTitle" sz="quarter"/>
          </p:nvPr>
        </p:nvSpPr>
        <p:spPr>
          <a:xfrm>
            <a:off x="685800" y="2590800"/>
            <a:ext cx="7772400" cy="590550"/>
          </a:xfrm>
        </p:spPr>
        <p:txBody>
          <a:bodyPr/>
          <a:lstStyle>
            <a:lvl1pPr>
              <a:defRPr sz="3200"/>
            </a:lvl1pPr>
          </a:lstStyle>
          <a:p>
            <a:pPr lvl="0"/>
            <a:r>
              <a:rPr lang="en-US" noProof="0"/>
              <a:t>Click to edit Master title style</a:t>
            </a:r>
          </a:p>
        </p:txBody>
      </p:sp>
      <p:sp>
        <p:nvSpPr>
          <p:cNvPr id="5127" name="Rectangle 7"/>
          <p:cNvSpPr>
            <a:spLocks noGrp="1" noChangeArrowheads="1"/>
          </p:cNvSpPr>
          <p:nvPr>
            <p:ph type="subTitle" sz="quarter" idx="1"/>
          </p:nvPr>
        </p:nvSpPr>
        <p:spPr>
          <a:xfrm>
            <a:off x="685800" y="3200400"/>
            <a:ext cx="7772400" cy="533400"/>
          </a:xfrm>
        </p:spPr>
        <p:txBody>
          <a:bodyPr tIns="0" bIns="0"/>
          <a:lstStyle>
            <a:lvl1pPr marL="0" indent="0">
              <a:defRPr sz="2000">
                <a:solidFill>
                  <a:srgbClr val="808080"/>
                </a:solidFill>
              </a:defRPr>
            </a:lvl1pPr>
          </a:lstStyle>
          <a:p>
            <a:pPr lvl="0"/>
            <a:r>
              <a:rPr lang="en-US" noProof="0"/>
              <a:t>Click to edit Master subtitle style</a:t>
            </a:r>
          </a:p>
        </p:txBody>
      </p:sp>
      <p:sp>
        <p:nvSpPr>
          <p:cNvPr id="8" name="Content Placeholder 7"/>
          <p:cNvSpPr>
            <a:spLocks noGrp="1"/>
          </p:cNvSpPr>
          <p:nvPr>
            <p:ph sz="quarter" idx="12" hasCustomPrompt="1"/>
          </p:nvPr>
        </p:nvSpPr>
        <p:spPr>
          <a:xfrm>
            <a:off x="762000" y="6019800"/>
            <a:ext cx="7696200" cy="304800"/>
          </a:xfrm>
        </p:spPr>
        <p:txBody>
          <a:bodyPr/>
          <a:lstStyle>
            <a:lvl1pPr>
              <a:defRPr sz="1600"/>
            </a:lvl1pPr>
          </a:lstStyle>
          <a:p>
            <a:pPr lvl="0"/>
            <a:r>
              <a:rPr lang="en-US"/>
              <a:t>Presenter Name(s)</a:t>
            </a:r>
          </a:p>
        </p:txBody>
      </p:sp>
      <p:sp>
        <p:nvSpPr>
          <p:cNvPr id="10" name="Content Placeholder 9"/>
          <p:cNvSpPr>
            <a:spLocks noGrp="1"/>
          </p:cNvSpPr>
          <p:nvPr>
            <p:ph sz="quarter" idx="13" hasCustomPrompt="1"/>
          </p:nvPr>
        </p:nvSpPr>
        <p:spPr>
          <a:xfrm>
            <a:off x="762000" y="5715000"/>
            <a:ext cx="7696200" cy="304800"/>
          </a:xfrm>
        </p:spPr>
        <p:txBody>
          <a:bodyPr/>
          <a:lstStyle>
            <a:lvl1pPr>
              <a:defRPr sz="1600"/>
            </a:lvl1pPr>
          </a:lstStyle>
          <a:p>
            <a:pPr lvl="0"/>
            <a:r>
              <a:rPr lang="en-US"/>
              <a:t>Date</a:t>
            </a:r>
          </a:p>
        </p:txBody>
      </p:sp>
    </p:spTree>
    <p:extLst>
      <p:ext uri="{BB962C8B-B14F-4D97-AF65-F5344CB8AC3E}">
        <p14:creationId xmlns:p14="http://schemas.microsoft.com/office/powerpoint/2010/main" val="38045645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876300"/>
            <a:ext cx="2057400" cy="5021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876300"/>
            <a:ext cx="6019800" cy="5021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p:txBody>
          <a:bodyPr/>
          <a:lstStyle>
            <a:lvl1pPr>
              <a:defRPr/>
            </a:lvl1pPr>
          </a:lstStyle>
          <a:p>
            <a:pPr>
              <a:defRPr/>
            </a:pPr>
            <a:fld id="{724DD32C-A00F-4F36-AC28-C166DCE1E0A3}" type="slidenum">
              <a:rPr lang="en-US"/>
              <a:pPr>
                <a:defRPr/>
              </a:pPr>
              <a:t>‹#›</a:t>
            </a:fld>
            <a:endParaRPr lang="en-US" dirty="0"/>
          </a:p>
        </p:txBody>
      </p:sp>
    </p:spTree>
    <p:extLst>
      <p:ext uri="{BB962C8B-B14F-4D97-AF65-F5344CB8AC3E}">
        <p14:creationId xmlns:p14="http://schemas.microsoft.com/office/powerpoint/2010/main" val="10231211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a:lvl1pPr>
          </a:lstStyle>
          <a:p>
            <a:fld id="{04DC3952-9C0A-423A-929A-792E8885AE76}" type="slidenum">
              <a:rPr lang="en-US" altLang="en-US"/>
              <a:t>‹#›</a:t>
            </a:fld>
            <a:endParaRPr lang="en-US" altLang="en-US" dirty="0"/>
          </a:p>
        </p:txBody>
      </p:sp>
    </p:spTree>
    <p:extLst>
      <p:ext uri="{BB962C8B-B14F-4D97-AF65-F5344CB8AC3E}">
        <p14:creationId xmlns:p14="http://schemas.microsoft.com/office/powerpoint/2010/main" val="1652416556"/>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E1C2CB1-A4FD-374C-8751-D00298D150FA}" type="slidenum">
              <a:rPr lang="en-US" smtClean="0"/>
              <a:t>‹#›</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1545741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0"/>
          </p:nvPr>
        </p:nvSpPr>
        <p:spPr/>
        <p:txBody>
          <a:bodyPr/>
          <a:lstStyle>
            <a:lvl1pPr>
              <a:defRPr/>
            </a:lvl1pPr>
          </a:lstStyle>
          <a:p>
            <a:pPr>
              <a:defRPr/>
            </a:pPr>
            <a:fld id="{F8CBAA75-7B00-4B10-A369-6815641260C5}" type="slidenum">
              <a:rPr lang="en-US"/>
              <a:pPr>
                <a:defRPr/>
              </a:pPr>
              <a:t>‹#›</a:t>
            </a:fld>
            <a:endParaRPr lang="en-US" dirty="0"/>
          </a:p>
        </p:txBody>
      </p:sp>
      <p:sp>
        <p:nvSpPr>
          <p:cNvPr id="6" name="Content Placeholder 5"/>
          <p:cNvSpPr>
            <a:spLocks noGrp="1"/>
          </p:cNvSpPr>
          <p:nvPr>
            <p:ph sz="quarter" idx="11" hasCustomPrompt="1"/>
          </p:nvPr>
        </p:nvSpPr>
        <p:spPr>
          <a:xfrm>
            <a:off x="304800" y="1371600"/>
            <a:ext cx="8229600" cy="381000"/>
          </a:xfrm>
        </p:spPr>
        <p:txBody>
          <a:bodyPr/>
          <a:lstStyle>
            <a:lvl1pPr>
              <a:defRPr/>
            </a:lvl1pPr>
          </a:lstStyle>
          <a:p>
            <a:pPr lvl="0"/>
            <a:r>
              <a:rPr lang="en-US"/>
              <a:t>Subtitle</a:t>
            </a:r>
          </a:p>
        </p:txBody>
      </p:sp>
      <p:sp>
        <p:nvSpPr>
          <p:cNvPr id="8" name="Text Placeholder 7"/>
          <p:cNvSpPr>
            <a:spLocks noGrp="1"/>
          </p:cNvSpPr>
          <p:nvPr>
            <p:ph type="body" sz="quarter" idx="12"/>
          </p:nvPr>
        </p:nvSpPr>
        <p:spPr>
          <a:xfrm>
            <a:off x="304800" y="1752600"/>
            <a:ext cx="8229600" cy="4114800"/>
          </a:xfrm>
        </p:spPr>
        <p:txBody>
          <a:bodyPr/>
          <a:lstStyle>
            <a:lvl1pPr marL="742950" indent="-285750" algn="l">
              <a:defRPr sz="1400">
                <a:solidFill>
                  <a:schemeClr val="tx1"/>
                </a:solidFill>
              </a:defRPr>
            </a:lvl1pPr>
            <a:lvl2pPr>
              <a:defRPr lang="en-US" sz="1400" smtClean="0">
                <a:solidFill>
                  <a:schemeClr val="tx1"/>
                </a:solidFill>
                <a:latin typeface="+mn-lt"/>
              </a:defRPr>
            </a:lvl2pPr>
            <a:lvl6pPr>
              <a:defRPr sz="1400"/>
            </a:lvl6pPr>
          </a:lstStyle>
          <a:p>
            <a:pPr marL="742950" lvl="0" indent="-285750" algn="l" rtl="0" eaLnBrk="1" fontAlgn="base" hangingPunct="1">
              <a:spcBef>
                <a:spcPct val="20000"/>
              </a:spcBef>
              <a:spcAft>
                <a:spcPct val="0"/>
              </a:spcAft>
              <a:buClr>
                <a:srgbClr val="CC0000"/>
              </a:buClr>
              <a:buFont typeface="Wingdings" pitchFamily="2" charset="2"/>
              <a:buChar char="§"/>
            </a:pPr>
            <a:r>
              <a:rPr lang="en-US"/>
              <a:t>Click to edit Master text styles</a:t>
            </a:r>
          </a:p>
          <a:p>
            <a:pPr marL="742950" lvl="1" indent="-285750" algn="l" rtl="0" eaLnBrk="1" fontAlgn="base" hangingPunct="1">
              <a:spcBef>
                <a:spcPct val="20000"/>
              </a:spcBef>
              <a:spcAft>
                <a:spcPct val="0"/>
              </a:spcAft>
              <a:buClr>
                <a:srgbClr val="CC0000"/>
              </a:buClr>
              <a:buFont typeface="Wingdings" pitchFamily="2" charset="2"/>
              <a:buChar char="§"/>
            </a:pPr>
            <a:r>
              <a:rPr lang="en-US"/>
              <a:t>Second level</a:t>
            </a:r>
          </a:p>
          <a:p>
            <a:pPr marL="742950" lvl="2" indent="-285750" algn="l" rtl="0" eaLnBrk="1" fontAlgn="base" hangingPunct="1">
              <a:spcBef>
                <a:spcPct val="20000"/>
              </a:spcBef>
              <a:spcAft>
                <a:spcPct val="0"/>
              </a:spcAft>
              <a:buClr>
                <a:srgbClr val="CC0000"/>
              </a:buClr>
              <a:buFont typeface="Wingdings" pitchFamily="2" charset="2"/>
              <a:buChar char="§"/>
            </a:pPr>
            <a:r>
              <a:rPr lang="en-US"/>
              <a:t>Third level</a:t>
            </a:r>
          </a:p>
          <a:p>
            <a:pPr marL="742950" lvl="3" indent="-285750" algn="l" rtl="0" eaLnBrk="1" fontAlgn="base" hangingPunct="1">
              <a:spcBef>
                <a:spcPct val="20000"/>
              </a:spcBef>
              <a:spcAft>
                <a:spcPct val="0"/>
              </a:spcAft>
              <a:buClr>
                <a:srgbClr val="CC0000"/>
              </a:buClr>
              <a:buFont typeface="Wingdings" pitchFamily="2" charset="2"/>
              <a:buChar char="§"/>
            </a:pPr>
            <a:r>
              <a:rPr lang="en-US"/>
              <a:t>Fourth level</a:t>
            </a:r>
          </a:p>
          <a:p>
            <a:pPr marL="742950" lvl="4" indent="-285750" algn="l" rtl="0" eaLnBrk="1" fontAlgn="base" hangingPunct="1">
              <a:spcBef>
                <a:spcPct val="20000"/>
              </a:spcBef>
              <a:spcAft>
                <a:spcPct val="0"/>
              </a:spcAft>
              <a:buClr>
                <a:srgbClr val="CC0000"/>
              </a:buClr>
              <a:buFont typeface="Wingdings" pitchFamily="2" charset="2"/>
              <a:buChar char="§"/>
            </a:pPr>
            <a:r>
              <a:rPr lang="en-US"/>
              <a:t>Fifth level</a:t>
            </a:r>
          </a:p>
        </p:txBody>
      </p:sp>
    </p:spTree>
    <p:extLst>
      <p:ext uri="{BB962C8B-B14F-4D97-AF65-F5344CB8AC3E}">
        <p14:creationId xmlns:p14="http://schemas.microsoft.com/office/powerpoint/2010/main" val="25957709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371600"/>
            <a:ext cx="40386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371600"/>
            <a:ext cx="40386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p:txBody>
          <a:bodyPr/>
          <a:lstStyle>
            <a:lvl1pPr>
              <a:defRPr/>
            </a:lvl1pPr>
          </a:lstStyle>
          <a:p>
            <a:pPr>
              <a:defRPr/>
            </a:pPr>
            <a:fld id="{343551D7-759A-460D-97D0-916DA15C8628}" type="slidenum">
              <a:rPr lang="en-US"/>
              <a:pPr>
                <a:defRPr/>
              </a:pPr>
              <a:t>‹#›</a:t>
            </a:fld>
            <a:endParaRPr lang="en-US" dirty="0"/>
          </a:p>
        </p:txBody>
      </p:sp>
    </p:spTree>
    <p:extLst>
      <p:ext uri="{BB962C8B-B14F-4D97-AF65-F5344CB8AC3E}">
        <p14:creationId xmlns:p14="http://schemas.microsoft.com/office/powerpoint/2010/main" val="42179463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sz="quarter" idx="10"/>
          </p:nvPr>
        </p:nvSpPr>
        <p:spPr/>
        <p:txBody>
          <a:bodyPr/>
          <a:lstStyle>
            <a:lvl1pPr>
              <a:defRPr/>
            </a:lvl1pPr>
          </a:lstStyle>
          <a:p>
            <a:pPr>
              <a:defRPr/>
            </a:pPr>
            <a:fld id="{1EE0761B-992E-4108-B8B1-F8B7E0E92B85}" type="slidenum">
              <a:rPr lang="en-US"/>
              <a:pPr>
                <a:defRPr/>
              </a:pPr>
              <a:t>‹#›</a:t>
            </a:fld>
            <a:endParaRPr lang="en-US" dirty="0"/>
          </a:p>
        </p:txBody>
      </p:sp>
    </p:spTree>
    <p:extLst>
      <p:ext uri="{BB962C8B-B14F-4D97-AF65-F5344CB8AC3E}">
        <p14:creationId xmlns:p14="http://schemas.microsoft.com/office/powerpoint/2010/main" val="40905590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p:txBody>
          <a:bodyPr/>
          <a:lstStyle>
            <a:lvl1pPr>
              <a:defRPr/>
            </a:lvl1pPr>
          </a:lstStyle>
          <a:p>
            <a:pPr>
              <a:defRPr/>
            </a:pPr>
            <a:fld id="{B530BB97-7D65-4633-BD37-8D5F7450AEF4}" type="slidenum">
              <a:rPr lang="en-US"/>
              <a:pPr>
                <a:defRPr/>
              </a:pPr>
              <a:t>‹#›</a:t>
            </a:fld>
            <a:endParaRPr lang="en-US" dirty="0"/>
          </a:p>
        </p:txBody>
      </p:sp>
    </p:spTree>
    <p:extLst>
      <p:ext uri="{BB962C8B-B14F-4D97-AF65-F5344CB8AC3E}">
        <p14:creationId xmlns:p14="http://schemas.microsoft.com/office/powerpoint/2010/main" val="42098515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33400"/>
            <a:ext cx="5111750" cy="5592763"/>
          </a:xfrm>
        </p:spPr>
        <p:txBody>
          <a:bodyPr/>
          <a:lstStyle>
            <a:lvl1pPr>
              <a:defRPr sz="18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p:txBody>
          <a:bodyPr/>
          <a:lstStyle>
            <a:lvl1pPr>
              <a:defRPr/>
            </a:lvl1pPr>
          </a:lstStyle>
          <a:p>
            <a:pPr>
              <a:defRPr/>
            </a:pPr>
            <a:fld id="{5C069203-8289-4CC6-9CC9-065813E0B859}" type="slidenum">
              <a:rPr lang="en-US"/>
              <a:pPr>
                <a:defRPr/>
              </a:pPr>
              <a:t>‹#›</a:t>
            </a:fld>
            <a:endParaRPr lang="en-US" dirty="0"/>
          </a:p>
        </p:txBody>
      </p:sp>
    </p:spTree>
    <p:extLst>
      <p:ext uri="{BB962C8B-B14F-4D97-AF65-F5344CB8AC3E}">
        <p14:creationId xmlns:p14="http://schemas.microsoft.com/office/powerpoint/2010/main" val="10288367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atin typeface="+mn-lt"/>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p:txBody>
          <a:bodyPr/>
          <a:lstStyle>
            <a:lvl1pPr>
              <a:defRPr/>
            </a:lvl1pPr>
          </a:lstStyle>
          <a:p>
            <a:pPr>
              <a:defRPr/>
            </a:pPr>
            <a:fld id="{5F447478-23DE-4D4E-BC0D-0D898B1C471F}" type="slidenum">
              <a:rPr lang="en-US"/>
              <a:pPr>
                <a:defRPr/>
              </a:pPr>
              <a:t>‹#›</a:t>
            </a:fld>
            <a:endParaRPr lang="en-US" dirty="0"/>
          </a:p>
        </p:txBody>
      </p:sp>
    </p:spTree>
    <p:extLst>
      <p:ext uri="{BB962C8B-B14F-4D97-AF65-F5344CB8AC3E}">
        <p14:creationId xmlns:p14="http://schemas.microsoft.com/office/powerpoint/2010/main" val="8934401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7" name="Rectangle 5"/>
          <p:cNvSpPr>
            <a:spLocks noChangeArrowheads="1"/>
          </p:cNvSpPr>
          <p:nvPr/>
        </p:nvSpPr>
        <p:spPr bwMode="auto">
          <a:xfrm>
            <a:off x="0" y="5791200"/>
            <a:ext cx="838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US" sz="1000" dirty="0">
                <a:solidFill>
                  <a:schemeClr val="bg2"/>
                </a:solidFill>
              </a:rPr>
              <a:t>	This presentation and the material contained herein are provided as general information and should not be construed as legal advice on any specific matter or as creating an attorney-client relationship.  Before relying on general legal information or deciding on legal action, request a consultation or information from a Richards, Layton &amp; Finger attorney on specific legal needs.</a:t>
            </a:r>
          </a:p>
        </p:txBody>
      </p:sp>
      <p:sp>
        <p:nvSpPr>
          <p:cNvPr id="8" name="Rectangle 6"/>
          <p:cNvSpPr>
            <a:spLocks noChangeArrowheads="1"/>
          </p:cNvSpPr>
          <p:nvPr/>
        </p:nvSpPr>
        <p:spPr bwMode="auto">
          <a:xfrm>
            <a:off x="341313" y="6248400"/>
            <a:ext cx="4495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900" dirty="0">
                <a:solidFill>
                  <a:schemeClr val="bg2"/>
                </a:solidFill>
                <a:cs typeface="Arial"/>
              </a:rPr>
              <a:t>Copyright © 2014 Richards, Layton &amp; Finger, P.A.   All rights reserved.</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19" name="Picture Placeholder 18"/>
          <p:cNvSpPr>
            <a:spLocks noGrp="1"/>
          </p:cNvSpPr>
          <p:nvPr>
            <p:ph type="pic" sz="quarter" idx="10"/>
          </p:nvPr>
        </p:nvSpPr>
        <p:spPr>
          <a:xfrm>
            <a:off x="4747707" y="3505200"/>
            <a:ext cx="967293" cy="1295400"/>
          </a:xfrm>
          <a:ln>
            <a:solidFill>
              <a:schemeClr val="tx1"/>
            </a:solidFill>
          </a:ln>
        </p:spPr>
        <p:txBody>
          <a:bodyPr/>
          <a:lstStyle>
            <a:lvl1pPr>
              <a:defRPr sz="1000"/>
            </a:lvl1pPr>
          </a:lstStyle>
          <a:p>
            <a:pPr lvl="0"/>
            <a:r>
              <a:rPr lang="en-US" noProof="0" dirty="0"/>
              <a:t>Click icon to add picture</a:t>
            </a:r>
          </a:p>
        </p:txBody>
      </p:sp>
      <p:sp>
        <p:nvSpPr>
          <p:cNvPr id="21" name="Picture Placeholder 20"/>
          <p:cNvSpPr>
            <a:spLocks noGrp="1"/>
          </p:cNvSpPr>
          <p:nvPr>
            <p:ph type="pic" sz="quarter" idx="11"/>
          </p:nvPr>
        </p:nvSpPr>
        <p:spPr>
          <a:xfrm>
            <a:off x="4746625" y="1752600"/>
            <a:ext cx="968375" cy="1295400"/>
          </a:xfrm>
          <a:ln>
            <a:solidFill>
              <a:schemeClr val="tx1"/>
            </a:solidFill>
          </a:ln>
        </p:spPr>
        <p:txBody>
          <a:bodyPr/>
          <a:lstStyle>
            <a:lvl1pPr>
              <a:defRPr sz="1000"/>
            </a:lvl1pPr>
          </a:lstStyle>
          <a:p>
            <a:pPr lvl="0"/>
            <a:r>
              <a:rPr lang="en-US" noProof="0" dirty="0"/>
              <a:t>Click icon to add picture</a:t>
            </a:r>
          </a:p>
        </p:txBody>
      </p:sp>
      <p:sp>
        <p:nvSpPr>
          <p:cNvPr id="23" name="Picture Placeholder 22"/>
          <p:cNvSpPr>
            <a:spLocks noGrp="1"/>
          </p:cNvSpPr>
          <p:nvPr>
            <p:ph type="pic" sz="quarter" idx="12"/>
          </p:nvPr>
        </p:nvSpPr>
        <p:spPr>
          <a:xfrm>
            <a:off x="936625" y="1752600"/>
            <a:ext cx="968375" cy="1295400"/>
          </a:xfrm>
          <a:ln>
            <a:solidFill>
              <a:schemeClr val="tx1"/>
            </a:solidFill>
          </a:ln>
        </p:spPr>
        <p:txBody>
          <a:bodyPr/>
          <a:lstStyle>
            <a:lvl1pPr>
              <a:defRPr sz="1000"/>
            </a:lvl1pPr>
          </a:lstStyle>
          <a:p>
            <a:pPr lvl="0"/>
            <a:r>
              <a:rPr lang="en-US" noProof="0" dirty="0"/>
              <a:t>Click icon to add picture</a:t>
            </a:r>
          </a:p>
        </p:txBody>
      </p:sp>
      <p:sp>
        <p:nvSpPr>
          <p:cNvPr id="25" name="Picture Placeholder 24"/>
          <p:cNvSpPr>
            <a:spLocks noGrp="1"/>
          </p:cNvSpPr>
          <p:nvPr>
            <p:ph type="pic" sz="quarter" idx="13"/>
          </p:nvPr>
        </p:nvSpPr>
        <p:spPr>
          <a:xfrm>
            <a:off x="935038" y="3505200"/>
            <a:ext cx="969962" cy="1295400"/>
          </a:xfrm>
          <a:ln>
            <a:solidFill>
              <a:schemeClr val="tx1"/>
            </a:solidFill>
          </a:ln>
        </p:spPr>
        <p:txBody>
          <a:bodyPr/>
          <a:lstStyle>
            <a:lvl1pPr>
              <a:defRPr sz="1000"/>
            </a:lvl1pPr>
          </a:lstStyle>
          <a:p>
            <a:pPr lvl="0"/>
            <a:r>
              <a:rPr lang="en-US" noProof="0" dirty="0"/>
              <a:t>Click icon to add picture</a:t>
            </a:r>
          </a:p>
        </p:txBody>
      </p:sp>
      <p:sp>
        <p:nvSpPr>
          <p:cNvPr id="6" name="Content Placeholder 5"/>
          <p:cNvSpPr>
            <a:spLocks noGrp="1"/>
          </p:cNvSpPr>
          <p:nvPr>
            <p:ph sz="quarter" idx="14" hasCustomPrompt="1"/>
          </p:nvPr>
        </p:nvSpPr>
        <p:spPr>
          <a:xfrm>
            <a:off x="2133600" y="1839449"/>
            <a:ext cx="2133600" cy="193675"/>
          </a:xfrm>
        </p:spPr>
        <p:txBody>
          <a:bodyPr/>
          <a:lstStyle>
            <a:lvl1pPr>
              <a:defRPr sz="1200" b="1">
                <a:solidFill>
                  <a:srgbClr val="CC0000"/>
                </a:solidFill>
              </a:defRPr>
            </a:lvl1pPr>
          </a:lstStyle>
          <a:p>
            <a:pPr lvl="0"/>
            <a:r>
              <a:rPr lang="en-US"/>
              <a:t>Attorney</a:t>
            </a:r>
          </a:p>
        </p:txBody>
      </p:sp>
      <p:sp>
        <p:nvSpPr>
          <p:cNvPr id="14" name="Content Placeholder 13"/>
          <p:cNvSpPr>
            <a:spLocks noGrp="1"/>
          </p:cNvSpPr>
          <p:nvPr>
            <p:ph sz="quarter" idx="15" hasCustomPrompt="1"/>
          </p:nvPr>
        </p:nvSpPr>
        <p:spPr>
          <a:xfrm>
            <a:off x="2133600" y="2089768"/>
            <a:ext cx="2133600" cy="196232"/>
          </a:xfrm>
        </p:spPr>
        <p:txBody>
          <a:bodyPr/>
          <a:lstStyle>
            <a:lvl1pPr marL="0" indent="0">
              <a:lnSpc>
                <a:spcPct val="80000"/>
              </a:lnSpc>
              <a:spcBef>
                <a:spcPts val="600"/>
              </a:spcBef>
              <a:defRPr sz="1000"/>
            </a:lvl1pPr>
          </a:lstStyle>
          <a:p>
            <a:pPr lvl="0"/>
            <a:r>
              <a:rPr lang="en-US"/>
              <a:t>Title</a:t>
            </a:r>
          </a:p>
        </p:txBody>
      </p:sp>
      <p:sp>
        <p:nvSpPr>
          <p:cNvPr id="20" name="Content Placeholder 5"/>
          <p:cNvSpPr>
            <a:spLocks noGrp="1"/>
          </p:cNvSpPr>
          <p:nvPr>
            <p:ph sz="quarter" idx="16" hasCustomPrompt="1"/>
          </p:nvPr>
        </p:nvSpPr>
        <p:spPr>
          <a:xfrm>
            <a:off x="5943600" y="1842821"/>
            <a:ext cx="2133600" cy="193675"/>
          </a:xfrm>
        </p:spPr>
        <p:txBody>
          <a:bodyPr/>
          <a:lstStyle>
            <a:lvl1pPr>
              <a:defRPr sz="1200" b="1">
                <a:solidFill>
                  <a:srgbClr val="CC0000"/>
                </a:solidFill>
              </a:defRPr>
            </a:lvl1pPr>
          </a:lstStyle>
          <a:p>
            <a:pPr lvl="0"/>
            <a:r>
              <a:rPr lang="en-US"/>
              <a:t>Attorney</a:t>
            </a:r>
          </a:p>
        </p:txBody>
      </p:sp>
      <p:sp>
        <p:nvSpPr>
          <p:cNvPr id="24" name="Content Placeholder 5"/>
          <p:cNvSpPr>
            <a:spLocks noGrp="1"/>
          </p:cNvSpPr>
          <p:nvPr>
            <p:ph sz="quarter" idx="18" hasCustomPrompt="1"/>
          </p:nvPr>
        </p:nvSpPr>
        <p:spPr>
          <a:xfrm>
            <a:off x="5943600" y="3635881"/>
            <a:ext cx="2133600" cy="193675"/>
          </a:xfrm>
        </p:spPr>
        <p:txBody>
          <a:bodyPr/>
          <a:lstStyle>
            <a:lvl1pPr>
              <a:defRPr sz="1200" b="1">
                <a:solidFill>
                  <a:srgbClr val="CC0000"/>
                </a:solidFill>
              </a:defRPr>
            </a:lvl1pPr>
          </a:lstStyle>
          <a:p>
            <a:pPr lvl="0"/>
            <a:r>
              <a:rPr lang="en-US"/>
              <a:t>Attorney</a:t>
            </a:r>
          </a:p>
        </p:txBody>
      </p:sp>
      <p:sp>
        <p:nvSpPr>
          <p:cNvPr id="27" name="Content Placeholder 5"/>
          <p:cNvSpPr>
            <a:spLocks noGrp="1"/>
          </p:cNvSpPr>
          <p:nvPr>
            <p:ph sz="quarter" idx="20" hasCustomPrompt="1"/>
          </p:nvPr>
        </p:nvSpPr>
        <p:spPr>
          <a:xfrm>
            <a:off x="2133600" y="3635881"/>
            <a:ext cx="2133600" cy="193675"/>
          </a:xfrm>
        </p:spPr>
        <p:txBody>
          <a:bodyPr/>
          <a:lstStyle>
            <a:lvl1pPr>
              <a:defRPr sz="1200" b="1">
                <a:solidFill>
                  <a:srgbClr val="CC0000"/>
                </a:solidFill>
              </a:defRPr>
            </a:lvl1pPr>
          </a:lstStyle>
          <a:p>
            <a:pPr lvl="0"/>
            <a:r>
              <a:rPr lang="en-US"/>
              <a:t>Attorney</a:t>
            </a:r>
          </a:p>
        </p:txBody>
      </p:sp>
      <p:sp>
        <p:nvSpPr>
          <p:cNvPr id="17" name="Content Placeholder 13"/>
          <p:cNvSpPr>
            <a:spLocks noGrp="1"/>
          </p:cNvSpPr>
          <p:nvPr>
            <p:ph sz="quarter" idx="22" hasCustomPrompt="1"/>
          </p:nvPr>
        </p:nvSpPr>
        <p:spPr>
          <a:xfrm>
            <a:off x="2133600" y="2313648"/>
            <a:ext cx="2133600" cy="196232"/>
          </a:xfrm>
        </p:spPr>
        <p:txBody>
          <a:bodyPr/>
          <a:lstStyle>
            <a:lvl1pPr marL="0" indent="0">
              <a:lnSpc>
                <a:spcPct val="80000"/>
              </a:lnSpc>
              <a:spcBef>
                <a:spcPts val="600"/>
              </a:spcBef>
              <a:defRPr sz="1000"/>
            </a:lvl1pPr>
          </a:lstStyle>
          <a:p>
            <a:pPr lvl="0"/>
            <a:r>
              <a:rPr lang="en-US"/>
              <a:t>Phone</a:t>
            </a:r>
          </a:p>
        </p:txBody>
      </p:sp>
      <p:sp>
        <p:nvSpPr>
          <p:cNvPr id="18" name="Content Placeholder 13"/>
          <p:cNvSpPr>
            <a:spLocks noGrp="1"/>
          </p:cNvSpPr>
          <p:nvPr>
            <p:ph sz="quarter" idx="23" hasCustomPrompt="1"/>
          </p:nvPr>
        </p:nvSpPr>
        <p:spPr>
          <a:xfrm>
            <a:off x="2133600" y="2538876"/>
            <a:ext cx="2133600" cy="196232"/>
          </a:xfrm>
        </p:spPr>
        <p:txBody>
          <a:bodyPr/>
          <a:lstStyle>
            <a:lvl1pPr marL="0" indent="0">
              <a:lnSpc>
                <a:spcPct val="80000"/>
              </a:lnSpc>
              <a:spcBef>
                <a:spcPts val="600"/>
              </a:spcBef>
              <a:defRPr sz="1000"/>
            </a:lvl1pPr>
          </a:lstStyle>
          <a:p>
            <a:pPr lvl="0"/>
            <a:r>
              <a:rPr lang="en-US"/>
              <a:t>Fax</a:t>
            </a:r>
          </a:p>
        </p:txBody>
      </p:sp>
      <p:sp>
        <p:nvSpPr>
          <p:cNvPr id="29" name="Content Placeholder 13"/>
          <p:cNvSpPr>
            <a:spLocks noGrp="1"/>
          </p:cNvSpPr>
          <p:nvPr>
            <p:ph sz="quarter" idx="24" hasCustomPrompt="1"/>
          </p:nvPr>
        </p:nvSpPr>
        <p:spPr>
          <a:xfrm>
            <a:off x="2133600" y="2767476"/>
            <a:ext cx="2133600" cy="196232"/>
          </a:xfrm>
        </p:spPr>
        <p:txBody>
          <a:bodyPr/>
          <a:lstStyle>
            <a:lvl1pPr marL="0" indent="0">
              <a:lnSpc>
                <a:spcPct val="80000"/>
              </a:lnSpc>
              <a:spcBef>
                <a:spcPts val="600"/>
              </a:spcBef>
              <a:defRPr sz="1000"/>
            </a:lvl1pPr>
          </a:lstStyle>
          <a:p>
            <a:pPr lvl="0"/>
            <a:r>
              <a:rPr lang="en-US"/>
              <a:t>Email</a:t>
            </a:r>
          </a:p>
        </p:txBody>
      </p:sp>
      <p:sp>
        <p:nvSpPr>
          <p:cNvPr id="34" name="Content Placeholder 13"/>
          <p:cNvSpPr>
            <a:spLocks noGrp="1"/>
          </p:cNvSpPr>
          <p:nvPr>
            <p:ph sz="quarter" idx="25" hasCustomPrompt="1"/>
          </p:nvPr>
        </p:nvSpPr>
        <p:spPr>
          <a:xfrm>
            <a:off x="5943600" y="3886200"/>
            <a:ext cx="2133600" cy="196232"/>
          </a:xfrm>
        </p:spPr>
        <p:txBody>
          <a:bodyPr/>
          <a:lstStyle>
            <a:lvl1pPr marL="0" indent="0">
              <a:lnSpc>
                <a:spcPct val="80000"/>
              </a:lnSpc>
              <a:spcBef>
                <a:spcPts val="600"/>
              </a:spcBef>
              <a:defRPr sz="1000"/>
            </a:lvl1pPr>
          </a:lstStyle>
          <a:p>
            <a:pPr lvl="0"/>
            <a:r>
              <a:rPr lang="en-US"/>
              <a:t>Title</a:t>
            </a:r>
          </a:p>
        </p:txBody>
      </p:sp>
      <p:sp>
        <p:nvSpPr>
          <p:cNvPr id="35" name="Content Placeholder 13"/>
          <p:cNvSpPr>
            <a:spLocks noGrp="1"/>
          </p:cNvSpPr>
          <p:nvPr>
            <p:ph sz="quarter" idx="26" hasCustomPrompt="1"/>
          </p:nvPr>
        </p:nvSpPr>
        <p:spPr>
          <a:xfrm>
            <a:off x="5943600" y="4110080"/>
            <a:ext cx="2133600" cy="196232"/>
          </a:xfrm>
        </p:spPr>
        <p:txBody>
          <a:bodyPr/>
          <a:lstStyle>
            <a:lvl1pPr marL="0" indent="0">
              <a:lnSpc>
                <a:spcPct val="80000"/>
              </a:lnSpc>
              <a:spcBef>
                <a:spcPts val="600"/>
              </a:spcBef>
              <a:defRPr sz="1000"/>
            </a:lvl1pPr>
          </a:lstStyle>
          <a:p>
            <a:pPr lvl="0"/>
            <a:r>
              <a:rPr lang="en-US"/>
              <a:t>Phone</a:t>
            </a:r>
          </a:p>
        </p:txBody>
      </p:sp>
      <p:sp>
        <p:nvSpPr>
          <p:cNvPr id="36" name="Content Placeholder 13"/>
          <p:cNvSpPr>
            <a:spLocks noGrp="1"/>
          </p:cNvSpPr>
          <p:nvPr>
            <p:ph sz="quarter" idx="27" hasCustomPrompt="1"/>
          </p:nvPr>
        </p:nvSpPr>
        <p:spPr>
          <a:xfrm>
            <a:off x="5943600" y="4335308"/>
            <a:ext cx="2133600" cy="196232"/>
          </a:xfrm>
        </p:spPr>
        <p:txBody>
          <a:bodyPr/>
          <a:lstStyle>
            <a:lvl1pPr marL="0" indent="0">
              <a:lnSpc>
                <a:spcPct val="80000"/>
              </a:lnSpc>
              <a:spcBef>
                <a:spcPts val="600"/>
              </a:spcBef>
              <a:defRPr sz="1000"/>
            </a:lvl1pPr>
          </a:lstStyle>
          <a:p>
            <a:pPr lvl="0"/>
            <a:r>
              <a:rPr lang="en-US"/>
              <a:t>Fax</a:t>
            </a:r>
          </a:p>
        </p:txBody>
      </p:sp>
      <p:sp>
        <p:nvSpPr>
          <p:cNvPr id="37" name="Content Placeholder 13"/>
          <p:cNvSpPr>
            <a:spLocks noGrp="1"/>
          </p:cNvSpPr>
          <p:nvPr>
            <p:ph sz="quarter" idx="28" hasCustomPrompt="1"/>
          </p:nvPr>
        </p:nvSpPr>
        <p:spPr>
          <a:xfrm>
            <a:off x="5943600" y="4563908"/>
            <a:ext cx="2133600" cy="196232"/>
          </a:xfrm>
        </p:spPr>
        <p:txBody>
          <a:bodyPr/>
          <a:lstStyle>
            <a:lvl1pPr marL="0" indent="0">
              <a:lnSpc>
                <a:spcPct val="80000"/>
              </a:lnSpc>
              <a:spcBef>
                <a:spcPts val="600"/>
              </a:spcBef>
              <a:defRPr sz="1000"/>
            </a:lvl1pPr>
          </a:lstStyle>
          <a:p>
            <a:pPr lvl="0"/>
            <a:r>
              <a:rPr lang="en-US"/>
              <a:t>Email</a:t>
            </a:r>
          </a:p>
        </p:txBody>
      </p:sp>
      <p:sp>
        <p:nvSpPr>
          <p:cNvPr id="38" name="Content Placeholder 13"/>
          <p:cNvSpPr>
            <a:spLocks noGrp="1"/>
          </p:cNvSpPr>
          <p:nvPr>
            <p:ph sz="quarter" idx="29" hasCustomPrompt="1"/>
          </p:nvPr>
        </p:nvSpPr>
        <p:spPr>
          <a:xfrm>
            <a:off x="5943600" y="2089768"/>
            <a:ext cx="2133600" cy="196232"/>
          </a:xfrm>
        </p:spPr>
        <p:txBody>
          <a:bodyPr/>
          <a:lstStyle>
            <a:lvl1pPr marL="0" indent="0">
              <a:lnSpc>
                <a:spcPct val="80000"/>
              </a:lnSpc>
              <a:spcBef>
                <a:spcPts val="600"/>
              </a:spcBef>
              <a:defRPr sz="1000"/>
            </a:lvl1pPr>
          </a:lstStyle>
          <a:p>
            <a:pPr lvl="0"/>
            <a:r>
              <a:rPr lang="en-US"/>
              <a:t>Title</a:t>
            </a:r>
          </a:p>
        </p:txBody>
      </p:sp>
      <p:sp>
        <p:nvSpPr>
          <p:cNvPr id="39" name="Content Placeholder 13"/>
          <p:cNvSpPr>
            <a:spLocks noGrp="1"/>
          </p:cNvSpPr>
          <p:nvPr>
            <p:ph sz="quarter" idx="30" hasCustomPrompt="1"/>
          </p:nvPr>
        </p:nvSpPr>
        <p:spPr>
          <a:xfrm>
            <a:off x="5943600" y="2313648"/>
            <a:ext cx="2133600" cy="196232"/>
          </a:xfrm>
        </p:spPr>
        <p:txBody>
          <a:bodyPr/>
          <a:lstStyle>
            <a:lvl1pPr marL="0" indent="0">
              <a:lnSpc>
                <a:spcPct val="80000"/>
              </a:lnSpc>
              <a:spcBef>
                <a:spcPts val="600"/>
              </a:spcBef>
              <a:defRPr sz="1000"/>
            </a:lvl1pPr>
          </a:lstStyle>
          <a:p>
            <a:pPr lvl="0"/>
            <a:r>
              <a:rPr lang="en-US"/>
              <a:t>Phone</a:t>
            </a:r>
          </a:p>
        </p:txBody>
      </p:sp>
      <p:sp>
        <p:nvSpPr>
          <p:cNvPr id="40" name="Content Placeholder 13"/>
          <p:cNvSpPr>
            <a:spLocks noGrp="1"/>
          </p:cNvSpPr>
          <p:nvPr>
            <p:ph sz="quarter" idx="31" hasCustomPrompt="1"/>
          </p:nvPr>
        </p:nvSpPr>
        <p:spPr>
          <a:xfrm>
            <a:off x="5943600" y="2538876"/>
            <a:ext cx="2133600" cy="196232"/>
          </a:xfrm>
        </p:spPr>
        <p:txBody>
          <a:bodyPr/>
          <a:lstStyle>
            <a:lvl1pPr marL="0" indent="0">
              <a:lnSpc>
                <a:spcPct val="80000"/>
              </a:lnSpc>
              <a:spcBef>
                <a:spcPts val="600"/>
              </a:spcBef>
              <a:defRPr sz="1000"/>
            </a:lvl1pPr>
          </a:lstStyle>
          <a:p>
            <a:pPr lvl="0"/>
            <a:r>
              <a:rPr lang="en-US"/>
              <a:t>Fax</a:t>
            </a:r>
          </a:p>
        </p:txBody>
      </p:sp>
      <p:sp>
        <p:nvSpPr>
          <p:cNvPr id="41" name="Content Placeholder 13"/>
          <p:cNvSpPr>
            <a:spLocks noGrp="1"/>
          </p:cNvSpPr>
          <p:nvPr>
            <p:ph sz="quarter" idx="32" hasCustomPrompt="1"/>
          </p:nvPr>
        </p:nvSpPr>
        <p:spPr>
          <a:xfrm>
            <a:off x="5943600" y="2767476"/>
            <a:ext cx="2133600" cy="196232"/>
          </a:xfrm>
        </p:spPr>
        <p:txBody>
          <a:bodyPr/>
          <a:lstStyle>
            <a:lvl1pPr marL="0" indent="0">
              <a:lnSpc>
                <a:spcPct val="80000"/>
              </a:lnSpc>
              <a:spcBef>
                <a:spcPts val="600"/>
              </a:spcBef>
              <a:defRPr sz="1000"/>
            </a:lvl1pPr>
          </a:lstStyle>
          <a:p>
            <a:pPr lvl="0"/>
            <a:r>
              <a:rPr lang="en-US"/>
              <a:t>Email</a:t>
            </a:r>
          </a:p>
        </p:txBody>
      </p:sp>
      <p:sp>
        <p:nvSpPr>
          <p:cNvPr id="42" name="Content Placeholder 13"/>
          <p:cNvSpPr>
            <a:spLocks noGrp="1"/>
          </p:cNvSpPr>
          <p:nvPr>
            <p:ph sz="quarter" idx="33" hasCustomPrompt="1"/>
          </p:nvPr>
        </p:nvSpPr>
        <p:spPr>
          <a:xfrm>
            <a:off x="2133600" y="3886200"/>
            <a:ext cx="2133600" cy="196232"/>
          </a:xfrm>
        </p:spPr>
        <p:txBody>
          <a:bodyPr/>
          <a:lstStyle>
            <a:lvl1pPr marL="0" indent="0">
              <a:lnSpc>
                <a:spcPct val="80000"/>
              </a:lnSpc>
              <a:spcBef>
                <a:spcPts val="600"/>
              </a:spcBef>
              <a:defRPr sz="1000"/>
            </a:lvl1pPr>
          </a:lstStyle>
          <a:p>
            <a:pPr lvl="0"/>
            <a:r>
              <a:rPr lang="en-US"/>
              <a:t>Title</a:t>
            </a:r>
          </a:p>
        </p:txBody>
      </p:sp>
      <p:sp>
        <p:nvSpPr>
          <p:cNvPr id="43" name="Content Placeholder 13"/>
          <p:cNvSpPr>
            <a:spLocks noGrp="1"/>
          </p:cNvSpPr>
          <p:nvPr>
            <p:ph sz="quarter" idx="34" hasCustomPrompt="1"/>
          </p:nvPr>
        </p:nvSpPr>
        <p:spPr>
          <a:xfrm>
            <a:off x="2133600" y="4110080"/>
            <a:ext cx="2133600" cy="196232"/>
          </a:xfrm>
        </p:spPr>
        <p:txBody>
          <a:bodyPr/>
          <a:lstStyle>
            <a:lvl1pPr marL="0" indent="0">
              <a:lnSpc>
                <a:spcPct val="80000"/>
              </a:lnSpc>
              <a:spcBef>
                <a:spcPts val="600"/>
              </a:spcBef>
              <a:defRPr sz="1000"/>
            </a:lvl1pPr>
          </a:lstStyle>
          <a:p>
            <a:pPr lvl="0"/>
            <a:r>
              <a:rPr lang="en-US"/>
              <a:t>Phone</a:t>
            </a:r>
          </a:p>
        </p:txBody>
      </p:sp>
      <p:sp>
        <p:nvSpPr>
          <p:cNvPr id="44" name="Content Placeholder 13"/>
          <p:cNvSpPr>
            <a:spLocks noGrp="1"/>
          </p:cNvSpPr>
          <p:nvPr>
            <p:ph sz="quarter" idx="35" hasCustomPrompt="1"/>
          </p:nvPr>
        </p:nvSpPr>
        <p:spPr>
          <a:xfrm>
            <a:off x="2133600" y="4335308"/>
            <a:ext cx="2133600" cy="196232"/>
          </a:xfrm>
        </p:spPr>
        <p:txBody>
          <a:bodyPr/>
          <a:lstStyle>
            <a:lvl1pPr marL="0" indent="0">
              <a:lnSpc>
                <a:spcPct val="80000"/>
              </a:lnSpc>
              <a:spcBef>
                <a:spcPts val="600"/>
              </a:spcBef>
              <a:defRPr sz="1000"/>
            </a:lvl1pPr>
          </a:lstStyle>
          <a:p>
            <a:pPr lvl="0"/>
            <a:r>
              <a:rPr lang="en-US"/>
              <a:t>Fax</a:t>
            </a:r>
          </a:p>
        </p:txBody>
      </p:sp>
      <p:sp>
        <p:nvSpPr>
          <p:cNvPr id="45" name="Content Placeholder 13"/>
          <p:cNvSpPr>
            <a:spLocks noGrp="1"/>
          </p:cNvSpPr>
          <p:nvPr>
            <p:ph sz="quarter" idx="36" hasCustomPrompt="1"/>
          </p:nvPr>
        </p:nvSpPr>
        <p:spPr>
          <a:xfrm>
            <a:off x="2133600" y="4563908"/>
            <a:ext cx="2133600" cy="196232"/>
          </a:xfrm>
        </p:spPr>
        <p:txBody>
          <a:bodyPr/>
          <a:lstStyle>
            <a:lvl1pPr marL="0" indent="0">
              <a:lnSpc>
                <a:spcPct val="80000"/>
              </a:lnSpc>
              <a:spcBef>
                <a:spcPts val="600"/>
              </a:spcBef>
              <a:defRPr sz="1000"/>
            </a:lvl1pPr>
          </a:lstStyle>
          <a:p>
            <a:pPr lvl="0"/>
            <a:r>
              <a:rPr lang="en-US"/>
              <a:t>Email</a:t>
            </a:r>
          </a:p>
        </p:txBody>
      </p:sp>
    </p:spTree>
    <p:extLst>
      <p:ext uri="{BB962C8B-B14F-4D97-AF65-F5344CB8AC3E}">
        <p14:creationId xmlns:p14="http://schemas.microsoft.com/office/powerpoint/2010/main" val="34818658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p:txBody>
          <a:bodyPr/>
          <a:lstStyle>
            <a:lvl1pPr>
              <a:defRPr/>
            </a:lvl1pPr>
          </a:lstStyle>
          <a:p>
            <a:pPr>
              <a:defRPr/>
            </a:pPr>
            <a:fld id="{BB04C435-9965-45F8-84B6-E7D316BA3070}" type="slidenum">
              <a:rPr lang="en-US"/>
              <a:pPr>
                <a:defRPr/>
              </a:pPr>
              <a:t>‹#›</a:t>
            </a:fld>
            <a:endParaRPr lang="en-US" dirty="0"/>
          </a:p>
        </p:txBody>
      </p:sp>
    </p:spTree>
    <p:extLst>
      <p:ext uri="{BB962C8B-B14F-4D97-AF65-F5344CB8AC3E}">
        <p14:creationId xmlns:p14="http://schemas.microsoft.com/office/powerpoint/2010/main" val="3663026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0" y="228600"/>
            <a:ext cx="9144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Grp="1" noChangeArrowheads="1"/>
          </p:cNvSpPr>
          <p:nvPr>
            <p:ph type="title"/>
          </p:nvPr>
        </p:nvSpPr>
        <p:spPr bwMode="auto">
          <a:xfrm>
            <a:off x="304800" y="876300"/>
            <a:ext cx="822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Title</a:t>
            </a:r>
          </a:p>
        </p:txBody>
      </p:sp>
      <p:sp>
        <p:nvSpPr>
          <p:cNvPr id="1028" name="Rectangle 7"/>
          <p:cNvSpPr>
            <a:spLocks noGrp="1" noChangeArrowheads="1"/>
          </p:cNvSpPr>
          <p:nvPr>
            <p:ph type="body" idx="1"/>
          </p:nvPr>
        </p:nvSpPr>
        <p:spPr bwMode="auto">
          <a:xfrm>
            <a:off x="304800" y="13716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4" name="Rectangle 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bg2"/>
                </a:solidFill>
              </a:defRPr>
            </a:lvl1pPr>
          </a:lstStyle>
          <a:p>
            <a:pPr>
              <a:defRPr/>
            </a:pPr>
            <a:fld id="{A15BE5D9-1027-4DA9-941B-C2368EC04DC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66" r:id="rId2"/>
    <p:sldLayoutId id="2147483667" r:id="rId3"/>
    <p:sldLayoutId id="2147483668" r:id="rId4"/>
    <p:sldLayoutId id="2147483669" r:id="rId5"/>
    <p:sldLayoutId id="2147483670" r:id="rId6"/>
    <p:sldLayoutId id="2147483671" r:id="rId7"/>
    <p:sldLayoutId id="2147483675" r:id="rId8"/>
    <p:sldLayoutId id="2147483672" r:id="rId9"/>
    <p:sldLayoutId id="2147483673" r:id="rId10"/>
    <p:sldLayoutId id="2147483676" r:id="rId11"/>
    <p:sldLayoutId id="2147483677" r:id="rId12"/>
  </p:sldLayoutIdLst>
  <p:transition/>
  <p:hf hdr="0" ftr="0" dt="0"/>
  <p:txStyles>
    <p:titleStyle>
      <a:lvl1pPr algn="l" rtl="0" eaLnBrk="1" fontAlgn="base" hangingPunct="1">
        <a:spcBef>
          <a:spcPct val="0"/>
        </a:spcBef>
        <a:spcAft>
          <a:spcPct val="0"/>
        </a:spcAft>
        <a:defRPr sz="2400">
          <a:solidFill>
            <a:srgbClr val="CC0000"/>
          </a:solidFill>
          <a:latin typeface="+mj-lt"/>
          <a:ea typeface="+mj-ea"/>
          <a:cs typeface="+mj-cs"/>
        </a:defRPr>
      </a:lvl1pPr>
      <a:lvl2pPr algn="l" rtl="0" eaLnBrk="1" fontAlgn="base" hangingPunct="1">
        <a:spcBef>
          <a:spcPct val="0"/>
        </a:spcBef>
        <a:spcAft>
          <a:spcPct val="0"/>
        </a:spcAft>
        <a:defRPr sz="2400">
          <a:solidFill>
            <a:srgbClr val="CC0000"/>
          </a:solidFill>
          <a:latin typeface="Arial"/>
        </a:defRPr>
      </a:lvl2pPr>
      <a:lvl3pPr algn="l" rtl="0" eaLnBrk="1" fontAlgn="base" hangingPunct="1">
        <a:spcBef>
          <a:spcPct val="0"/>
        </a:spcBef>
        <a:spcAft>
          <a:spcPct val="0"/>
        </a:spcAft>
        <a:defRPr sz="2400">
          <a:solidFill>
            <a:srgbClr val="CC0000"/>
          </a:solidFill>
          <a:latin typeface="Arial"/>
        </a:defRPr>
      </a:lvl3pPr>
      <a:lvl4pPr algn="l" rtl="0" eaLnBrk="1" fontAlgn="base" hangingPunct="1">
        <a:spcBef>
          <a:spcPct val="0"/>
        </a:spcBef>
        <a:spcAft>
          <a:spcPct val="0"/>
        </a:spcAft>
        <a:defRPr sz="2400">
          <a:solidFill>
            <a:srgbClr val="CC0000"/>
          </a:solidFill>
          <a:latin typeface="Arial"/>
        </a:defRPr>
      </a:lvl4pPr>
      <a:lvl5pPr algn="l" rtl="0" eaLnBrk="1" fontAlgn="base" hangingPunct="1">
        <a:spcBef>
          <a:spcPct val="0"/>
        </a:spcBef>
        <a:spcAft>
          <a:spcPct val="0"/>
        </a:spcAft>
        <a:defRPr sz="2400">
          <a:solidFill>
            <a:srgbClr val="CC0000"/>
          </a:solidFill>
          <a:latin typeface="Arial"/>
        </a:defRPr>
      </a:lvl5pPr>
      <a:lvl6pPr marL="457200" algn="l" rtl="0" eaLnBrk="1" fontAlgn="base" hangingPunct="1">
        <a:spcBef>
          <a:spcPct val="0"/>
        </a:spcBef>
        <a:spcAft>
          <a:spcPct val="0"/>
        </a:spcAft>
        <a:defRPr sz="2400">
          <a:solidFill>
            <a:srgbClr val="CC0000"/>
          </a:solidFill>
          <a:latin typeface="Arial"/>
        </a:defRPr>
      </a:lvl6pPr>
      <a:lvl7pPr marL="914400" algn="l" rtl="0" eaLnBrk="1" fontAlgn="base" hangingPunct="1">
        <a:spcBef>
          <a:spcPct val="0"/>
        </a:spcBef>
        <a:spcAft>
          <a:spcPct val="0"/>
        </a:spcAft>
        <a:defRPr sz="2400">
          <a:solidFill>
            <a:srgbClr val="CC0000"/>
          </a:solidFill>
          <a:latin typeface="Arial"/>
        </a:defRPr>
      </a:lvl7pPr>
      <a:lvl8pPr marL="1371600" algn="l" rtl="0" eaLnBrk="1" fontAlgn="base" hangingPunct="1">
        <a:spcBef>
          <a:spcPct val="0"/>
        </a:spcBef>
        <a:spcAft>
          <a:spcPct val="0"/>
        </a:spcAft>
        <a:defRPr sz="2400">
          <a:solidFill>
            <a:srgbClr val="CC0000"/>
          </a:solidFill>
          <a:latin typeface="Arial"/>
        </a:defRPr>
      </a:lvl8pPr>
      <a:lvl9pPr marL="1828800" algn="l" rtl="0" eaLnBrk="1" fontAlgn="base" hangingPunct="1">
        <a:spcBef>
          <a:spcPct val="0"/>
        </a:spcBef>
        <a:spcAft>
          <a:spcPct val="0"/>
        </a:spcAft>
        <a:defRPr sz="2400">
          <a:solidFill>
            <a:srgbClr val="CC0000"/>
          </a:solidFill>
          <a:latin typeface="Arial"/>
        </a:defRPr>
      </a:lvl9pPr>
    </p:titleStyle>
    <p:bodyStyle>
      <a:lvl1pPr marL="342900" indent="-342900" algn="l" rtl="0" eaLnBrk="1" fontAlgn="base" hangingPunct="1">
        <a:spcBef>
          <a:spcPct val="20000"/>
        </a:spcBef>
        <a:spcAft>
          <a:spcPct val="0"/>
        </a:spcAft>
        <a:buClr>
          <a:schemeClr val="accent1"/>
        </a:buClr>
        <a:buFont typeface="Wingdings" pitchFamily="2" charset="2"/>
        <a:defRPr>
          <a:solidFill>
            <a:schemeClr val="bg2"/>
          </a:solidFill>
          <a:latin typeface="+mn-lt"/>
          <a:ea typeface="+mn-ea"/>
          <a:cs typeface="+mn-cs"/>
        </a:defRPr>
      </a:lvl1pPr>
      <a:lvl2pPr marL="742950" indent="-285750" algn="l" rtl="0" eaLnBrk="1" fontAlgn="base" hangingPunct="1">
        <a:spcBef>
          <a:spcPct val="20000"/>
        </a:spcBef>
        <a:spcAft>
          <a:spcPct val="0"/>
        </a:spcAft>
        <a:buClr>
          <a:srgbClr val="CC0000"/>
        </a:buClr>
        <a:buFont typeface="Wingdings" pitchFamily="2" charset="2"/>
        <a:buChar char="§"/>
        <a:defRPr sz="1400">
          <a:solidFill>
            <a:schemeClr val="tx1"/>
          </a:solidFill>
          <a:latin typeface="+mn-lt"/>
        </a:defRPr>
      </a:lvl2pPr>
      <a:lvl3pPr marL="1143000" indent="-228600" algn="l" rtl="0" eaLnBrk="1" fontAlgn="base" hangingPunct="1">
        <a:spcBef>
          <a:spcPct val="20000"/>
        </a:spcBef>
        <a:spcAft>
          <a:spcPct val="0"/>
        </a:spcAft>
        <a:buClr>
          <a:srgbClr val="CC0000"/>
        </a:buClr>
        <a:buFont typeface="Wingdings" pitchFamily="2" charset="2"/>
        <a:buChar char="§"/>
        <a:defRPr sz="1400">
          <a:solidFill>
            <a:schemeClr val="tx1"/>
          </a:solidFill>
          <a:latin typeface="+mn-lt"/>
        </a:defRPr>
      </a:lvl3pPr>
      <a:lvl4pPr marL="1600200" indent="-228600" algn="l" rtl="0" eaLnBrk="1" fontAlgn="base" hangingPunct="1">
        <a:spcBef>
          <a:spcPct val="20000"/>
        </a:spcBef>
        <a:spcAft>
          <a:spcPct val="0"/>
        </a:spcAft>
        <a:buClr>
          <a:srgbClr val="CC0000"/>
        </a:buClr>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buClr>
          <a:srgbClr val="CC0000"/>
        </a:buClr>
        <a:buFont typeface="Wingdings" pitchFamily="2" charset="2"/>
        <a:buChar char="§"/>
        <a:defRPr sz="1400">
          <a:solidFill>
            <a:schemeClr val="tx1"/>
          </a:solidFill>
          <a:latin typeface="+mn-lt"/>
        </a:defRPr>
      </a:lvl5pPr>
      <a:lvl6pPr marL="2514600" indent="-228600" algn="l" rtl="0" eaLnBrk="1" fontAlgn="base" hangingPunct="1">
        <a:spcBef>
          <a:spcPct val="20000"/>
        </a:spcBef>
        <a:spcAft>
          <a:spcPct val="0"/>
        </a:spcAft>
        <a:buClr>
          <a:srgbClr val="CC0000"/>
        </a:buClr>
        <a:buFont typeface="Wingdings" pitchFamily="2" charset="2"/>
        <a:buChar char="§"/>
        <a:defRPr sz="1000">
          <a:solidFill>
            <a:schemeClr val="tx1"/>
          </a:solidFill>
          <a:latin typeface="+mn-lt"/>
        </a:defRPr>
      </a:lvl6pPr>
      <a:lvl7pPr marL="2971800" indent="-228600" algn="l" rtl="0" eaLnBrk="1" fontAlgn="base" hangingPunct="1">
        <a:spcBef>
          <a:spcPct val="20000"/>
        </a:spcBef>
        <a:spcAft>
          <a:spcPct val="0"/>
        </a:spcAft>
        <a:buClr>
          <a:srgbClr val="CC0000"/>
        </a:buClr>
        <a:buFont typeface="Wingdings" pitchFamily="2" charset="2"/>
        <a:buChar char="§"/>
        <a:defRPr sz="1000">
          <a:solidFill>
            <a:schemeClr val="tx1"/>
          </a:solidFill>
          <a:latin typeface="+mn-lt"/>
        </a:defRPr>
      </a:lvl7pPr>
      <a:lvl8pPr marL="3429000" indent="-228600" algn="l" rtl="0" eaLnBrk="1" fontAlgn="base" hangingPunct="1">
        <a:spcBef>
          <a:spcPct val="20000"/>
        </a:spcBef>
        <a:spcAft>
          <a:spcPct val="0"/>
        </a:spcAft>
        <a:buClr>
          <a:srgbClr val="CC0000"/>
        </a:buClr>
        <a:buFont typeface="Wingdings" pitchFamily="2" charset="2"/>
        <a:buChar char="§"/>
        <a:defRPr sz="1000">
          <a:solidFill>
            <a:schemeClr val="tx1"/>
          </a:solidFill>
          <a:latin typeface="+mn-lt"/>
        </a:defRPr>
      </a:lvl8pPr>
      <a:lvl9pPr marL="3886200" indent="-228600" algn="l" rtl="0" eaLnBrk="1" fontAlgn="base" hangingPunct="1">
        <a:spcBef>
          <a:spcPct val="20000"/>
        </a:spcBef>
        <a:spcAft>
          <a:spcPct val="0"/>
        </a:spcAft>
        <a:buClr>
          <a:srgbClr val="CC0000"/>
        </a:buClr>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urldefense.proofpoint.com/v2/url?u=http-3A__www.shrm.org&amp;d=DQMFaQ&amp;c=34mGA_kNfRd31vD7YqQpW5Zs5Fi2MPd68OINPz6yZNU&amp;r=qHOtblWuNtN-u0eDjFwTvz1ay2c5dfuKRr7DQdk7pZY&amp;m=CaGE8P1erZ_yqyNKJkzVVcgwBhRQRtSU6dFZmMZTVZg&amp;s=fJpsFvVRzBdM72c39hFu42xrMWFsRK4mOeC1IRYZz7w&amp;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sz="quarter"/>
          </p:nvPr>
        </p:nvSpPr>
        <p:spPr>
          <a:xfrm>
            <a:off x="685800" y="3000682"/>
            <a:ext cx="7772400" cy="590550"/>
          </a:xfrm>
        </p:spPr>
        <p:txBody>
          <a:bodyPr/>
          <a:lstStyle/>
          <a:p>
            <a:r>
              <a:rPr lang="en-US" dirty="0"/>
              <a:t>Performance Improvement Plans (PIPs)</a:t>
            </a:r>
            <a:br>
              <a:rPr lang="en-US" dirty="0"/>
            </a:br>
            <a:r>
              <a:rPr lang="en-US" dirty="0"/>
              <a:t>and Last Chance Agreements (LCAs)</a:t>
            </a:r>
            <a:br>
              <a:rPr lang="en-US" dirty="0"/>
            </a:br>
            <a:endParaRPr lang="en-US" dirty="0"/>
          </a:p>
        </p:txBody>
      </p:sp>
      <p:sp>
        <p:nvSpPr>
          <p:cNvPr id="17" name="Content Placeholder 16"/>
          <p:cNvSpPr>
            <a:spLocks noGrp="1"/>
          </p:cNvSpPr>
          <p:nvPr>
            <p:ph sz="quarter" idx="12"/>
          </p:nvPr>
        </p:nvSpPr>
        <p:spPr>
          <a:xfrm>
            <a:off x="762000" y="5486400"/>
            <a:ext cx="7696200" cy="990600"/>
          </a:xfrm>
        </p:spPr>
        <p:txBody>
          <a:bodyPr/>
          <a:lstStyle/>
          <a:p>
            <a:r>
              <a:rPr lang="en-US" dirty="0"/>
              <a:t>Lori A. Brewington</a:t>
            </a:r>
          </a:p>
        </p:txBody>
      </p:sp>
      <p:sp>
        <p:nvSpPr>
          <p:cNvPr id="18" name="Content Placeholder 17"/>
          <p:cNvSpPr>
            <a:spLocks noGrp="1"/>
          </p:cNvSpPr>
          <p:nvPr>
            <p:ph sz="quarter" idx="13"/>
          </p:nvPr>
        </p:nvSpPr>
        <p:spPr>
          <a:xfrm>
            <a:off x="762000" y="5181600"/>
            <a:ext cx="7696200" cy="304800"/>
          </a:xfrm>
        </p:spPr>
        <p:txBody>
          <a:bodyPr/>
          <a:lstStyle/>
          <a:p>
            <a:r>
              <a:rPr lang="en-US" dirty="0"/>
              <a:t>September 15, 2020</a:t>
            </a:r>
          </a:p>
        </p:txBody>
      </p:sp>
      <p:pic>
        <p:nvPicPr>
          <p:cNvPr id="3" name="Picture 2">
            <a:extLst>
              <a:ext uri="{FF2B5EF4-FFF2-40B4-BE49-F238E27FC236}">
                <a16:creationId xmlns:a16="http://schemas.microsoft.com/office/drawing/2014/main" id="{74E2B2EA-8C2F-4080-B805-C6C5AEBFD218}"/>
              </a:ext>
            </a:extLst>
          </p:cNvPr>
          <p:cNvPicPr>
            <a:picLocks noChangeAspect="1"/>
          </p:cNvPicPr>
          <p:nvPr/>
        </p:nvPicPr>
        <p:blipFill>
          <a:blip r:embed="rId3"/>
          <a:stretch>
            <a:fillRect/>
          </a:stretch>
        </p:blipFill>
        <p:spPr>
          <a:xfrm>
            <a:off x="457200" y="443712"/>
            <a:ext cx="2603104" cy="1080288"/>
          </a:xfrm>
          <a:prstGeom prst="rect">
            <a:avLst/>
          </a:prstGeom>
        </p:spPr>
      </p:pic>
      <p:sp>
        <p:nvSpPr>
          <p:cNvPr id="2" name="TextBox 1">
            <a:extLst>
              <a:ext uri="{FF2B5EF4-FFF2-40B4-BE49-F238E27FC236}">
                <a16:creationId xmlns:a16="http://schemas.microsoft.com/office/drawing/2014/main" id="{095371F5-923A-41B8-8735-E6F58FB9A01F}"/>
              </a:ext>
            </a:extLst>
          </p:cNvPr>
          <p:cNvSpPr txBox="1"/>
          <p:nvPr/>
        </p:nvSpPr>
        <p:spPr>
          <a:xfrm>
            <a:off x="6400800" y="5213279"/>
            <a:ext cx="2402958" cy="1415772"/>
          </a:xfrm>
          <a:prstGeom prst="rect">
            <a:avLst/>
          </a:prstGeom>
          <a:noFill/>
          <a:ln w="76200">
            <a:solidFill>
              <a:srgbClr val="002060"/>
            </a:solidFill>
          </a:ln>
        </p:spPr>
        <p:txBody>
          <a:bodyPr wrap="square" rtlCol="0">
            <a:spAutoFit/>
          </a:bodyPr>
          <a:lstStyle/>
          <a:p>
            <a:pPr algn="ctr"/>
            <a:r>
              <a:rPr lang="en-US" sz="3600" b="1" i="1" dirty="0"/>
              <a:t>DEC</a:t>
            </a:r>
            <a:endParaRPr lang="en-US" sz="3600" dirty="0"/>
          </a:p>
          <a:p>
            <a:pPr algn="ctr"/>
            <a:r>
              <a:rPr lang="en-US" sz="1600" b="1" i="1" dirty="0"/>
              <a:t> Delaware Employer Council</a:t>
            </a:r>
            <a:endParaRPr lang="en-US" sz="1600" dirty="0"/>
          </a:p>
          <a:p>
            <a:endParaRPr lang="en-US" dirty="0"/>
          </a:p>
        </p:txBody>
      </p:sp>
    </p:spTree>
    <p:extLst>
      <p:ext uri="{BB962C8B-B14F-4D97-AF65-F5344CB8AC3E}">
        <p14:creationId xmlns:p14="http://schemas.microsoft.com/office/powerpoint/2010/main" val="12131559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1143000"/>
            <a:ext cx="8229600" cy="5029200"/>
          </a:xfrm>
        </p:spPr>
        <p:txBody>
          <a:bodyPr/>
          <a:lstStyle/>
          <a:p>
            <a:pPr marL="0" indent="0">
              <a:lnSpc>
                <a:spcPct val="90000"/>
              </a:lnSpc>
            </a:pPr>
            <a:r>
              <a:rPr lang="en-US" altLang="en-US" sz="2000" b="1" dirty="0"/>
              <a:t>I.	</a:t>
            </a:r>
            <a:r>
              <a:rPr lang="en-US" altLang="en-US" sz="2000" b="1" dirty="0">
                <a:solidFill>
                  <a:srgbClr val="FF0000"/>
                </a:solidFill>
              </a:rPr>
              <a:t>Human Resources’ Role in PIP Process</a:t>
            </a:r>
          </a:p>
          <a:p>
            <a:pPr marL="0" indent="0">
              <a:lnSpc>
                <a:spcPct val="90000"/>
              </a:lnSpc>
            </a:pPr>
            <a:endParaRPr lang="en-US" altLang="en-US" sz="2000" b="1" dirty="0"/>
          </a:p>
          <a:p>
            <a:pPr>
              <a:buFont typeface="Wingdings" pitchFamily="2" charset="2"/>
              <a:buChar char="§"/>
            </a:pPr>
            <a:r>
              <a:rPr lang="en-US" dirty="0"/>
              <a:t>Determining whether a PIP is appropriate under circumstances</a:t>
            </a:r>
          </a:p>
          <a:p>
            <a:pPr>
              <a:buFont typeface="Wingdings" pitchFamily="2" charset="2"/>
              <a:buChar char="§"/>
            </a:pPr>
            <a:endParaRPr lang="en-US" sz="1800" b="1" dirty="0"/>
          </a:p>
          <a:p>
            <a:pPr lvl="1">
              <a:buFont typeface="Arial" panose="020B0604020202020204" pitchFamily="34" charset="0"/>
              <a:buChar char="•"/>
            </a:pPr>
            <a:r>
              <a:rPr lang="en-US" sz="1800" dirty="0"/>
              <a:t>Is there an actual work-related or behavioral issue that must be addressed?</a:t>
            </a:r>
          </a:p>
          <a:p>
            <a:pPr lvl="1">
              <a:buFont typeface="Courier New" panose="02070309020205020404" pitchFamily="49" charset="0"/>
              <a:buChar char="o"/>
            </a:pPr>
            <a:endParaRPr lang="en-US" sz="1800" dirty="0"/>
          </a:p>
          <a:p>
            <a:pPr lvl="1">
              <a:buFont typeface="Arial" panose="020B0604020202020204" pitchFamily="34" charset="0"/>
              <a:buChar char="•"/>
            </a:pPr>
            <a:r>
              <a:rPr lang="en-US" sz="1800" dirty="0"/>
              <a:t>Can performance/behavioral issues be substantiated by manager?</a:t>
            </a:r>
          </a:p>
          <a:p>
            <a:pPr marL="1200150" lvl="2" indent="0">
              <a:buNone/>
            </a:pPr>
            <a:r>
              <a:rPr lang="en-US" sz="1800" b="1" dirty="0"/>
              <a:t>NOTE:</a:t>
            </a:r>
            <a:r>
              <a:rPr lang="en-US" sz="1800" dirty="0"/>
              <a:t>  HR review most recent performance appraisal</a:t>
            </a:r>
          </a:p>
          <a:p>
            <a:pPr lvl="2">
              <a:buFont typeface="Courier New" panose="02070309020205020404" pitchFamily="49" charset="0"/>
              <a:buChar char="o"/>
            </a:pPr>
            <a:endParaRPr lang="en-US" sz="1800" dirty="0"/>
          </a:p>
          <a:p>
            <a:pPr lvl="1">
              <a:buFont typeface="Arial" panose="020B0604020202020204" pitchFamily="34" charset="0"/>
              <a:buChar char="•"/>
            </a:pPr>
            <a:r>
              <a:rPr lang="en-US" sz="1800" dirty="0"/>
              <a:t>Is your manager committed to helping employee succeed or determined to terminate?</a:t>
            </a:r>
          </a:p>
          <a:p>
            <a:pPr marL="533400" indent="-533400">
              <a:lnSpc>
                <a:spcPct val="90000"/>
              </a:lnSpc>
              <a:buFont typeface="Wingdings" pitchFamily="2" charset="2"/>
              <a:buChar char="§"/>
            </a:pPr>
            <a:endParaRPr lang="en-US" altLang="en-US" dirty="0"/>
          </a:p>
        </p:txBody>
      </p:sp>
      <p:sp>
        <p:nvSpPr>
          <p:cNvPr id="6" name="Slide Number Placeholder 4"/>
          <p:cNvSpPr>
            <a:spLocks noGrp="1"/>
          </p:cNvSpPr>
          <p:nvPr>
            <p:ph type="sldNum" sz="quarter" idx="11"/>
          </p:nvPr>
        </p:nvSpPr>
        <p:spPr/>
        <p:txBody>
          <a:bodyPr/>
          <a:lstStyle/>
          <a:p>
            <a:fld id="{6EB07DF9-0D14-445C-9D2A-9DBBCBF1EDC3}" type="slidenum">
              <a:rPr lang="en-US" altLang="en-US"/>
              <a:t>10</a:t>
            </a:fld>
            <a:endParaRPr lang="en-US" altLang="en-US" dirty="0"/>
          </a:p>
        </p:txBody>
      </p:sp>
    </p:spTree>
    <p:extLst>
      <p:ext uri="{BB962C8B-B14F-4D97-AF65-F5344CB8AC3E}">
        <p14:creationId xmlns:p14="http://schemas.microsoft.com/office/powerpoint/2010/main" val="3791884719"/>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1143000"/>
            <a:ext cx="8229600" cy="5029200"/>
          </a:xfrm>
        </p:spPr>
        <p:txBody>
          <a:bodyPr/>
          <a:lstStyle/>
          <a:p>
            <a:pPr marL="0" indent="0">
              <a:lnSpc>
                <a:spcPct val="90000"/>
              </a:lnSpc>
            </a:pPr>
            <a:r>
              <a:rPr lang="en-US" altLang="en-US" sz="2000" b="1" dirty="0"/>
              <a:t>I.	</a:t>
            </a:r>
            <a:r>
              <a:rPr lang="en-US" altLang="en-US" sz="2000" b="1" dirty="0">
                <a:solidFill>
                  <a:srgbClr val="FF0000"/>
                </a:solidFill>
              </a:rPr>
              <a:t>Human Resources’ Role in PIP Process</a:t>
            </a:r>
          </a:p>
          <a:p>
            <a:pPr marL="0" indent="0">
              <a:lnSpc>
                <a:spcPct val="90000"/>
              </a:lnSpc>
            </a:pPr>
            <a:endParaRPr lang="en-US" altLang="en-US" sz="2000" b="1" dirty="0"/>
          </a:p>
          <a:p>
            <a:pPr lvl="1">
              <a:buFont typeface="Arial" panose="020B0604020202020204" pitchFamily="34" charset="0"/>
              <a:buChar char="•"/>
            </a:pPr>
            <a:r>
              <a:rPr lang="en-US" altLang="en-US" sz="1800" dirty="0"/>
              <a:t>Will formal performance review remedy the issue?</a:t>
            </a:r>
          </a:p>
          <a:p>
            <a:pPr lvl="1">
              <a:buFont typeface="Arial" panose="020B0604020202020204" pitchFamily="34" charset="0"/>
              <a:buChar char="•"/>
            </a:pPr>
            <a:endParaRPr lang="en-US" altLang="en-US" sz="1800" dirty="0"/>
          </a:p>
          <a:p>
            <a:pPr lvl="1">
              <a:buFont typeface="Arial" panose="020B0604020202020204" pitchFamily="34" charset="0"/>
              <a:buChar char="•"/>
            </a:pPr>
            <a:r>
              <a:rPr lang="en-US" altLang="en-US" sz="1800" dirty="0"/>
              <a:t>Has employee acknowledged manager’s view of errors and willingness to improve?</a:t>
            </a:r>
          </a:p>
          <a:p>
            <a:pPr lvl="1">
              <a:buFont typeface="Arial" panose="020B0604020202020204" pitchFamily="34" charset="0"/>
              <a:buChar char="•"/>
            </a:pPr>
            <a:endParaRPr lang="en-US" altLang="en-US" sz="1800" dirty="0"/>
          </a:p>
          <a:p>
            <a:pPr lvl="0">
              <a:buClr>
                <a:srgbClr val="E51937"/>
              </a:buClr>
              <a:buFont typeface="Wingdings" pitchFamily="2" charset="2"/>
              <a:buChar char="§"/>
            </a:pPr>
            <a:r>
              <a:rPr lang="en-US" dirty="0">
                <a:solidFill>
                  <a:srgbClr val="808080"/>
                </a:solidFill>
              </a:rPr>
              <a:t>Oversight of administration and issuance of PIP </a:t>
            </a:r>
            <a:r>
              <a:rPr lang="en-US" u="sng" dirty="0">
                <a:solidFill>
                  <a:srgbClr val="808080"/>
                </a:solidFill>
              </a:rPr>
              <a:t>in conjunction with </a:t>
            </a:r>
            <a:r>
              <a:rPr lang="en-US" dirty="0">
                <a:solidFill>
                  <a:srgbClr val="808080"/>
                </a:solidFill>
              </a:rPr>
              <a:t>manager to reduce risks of allegations of discrimination, retaliation or bias</a:t>
            </a:r>
          </a:p>
          <a:p>
            <a:pPr lvl="0">
              <a:buClr>
                <a:srgbClr val="E51937"/>
              </a:buClr>
              <a:buFont typeface="Wingdings" pitchFamily="2" charset="2"/>
              <a:buChar char="§"/>
            </a:pPr>
            <a:endParaRPr lang="en-US" dirty="0">
              <a:solidFill>
                <a:srgbClr val="808080"/>
              </a:solidFill>
            </a:endParaRPr>
          </a:p>
          <a:p>
            <a:pPr lvl="0">
              <a:buClr>
                <a:srgbClr val="E51937"/>
              </a:buClr>
              <a:buFont typeface="Wingdings" pitchFamily="2" charset="2"/>
              <a:buChar char="§"/>
            </a:pPr>
            <a:r>
              <a:rPr lang="en-US" dirty="0">
                <a:solidFill>
                  <a:srgbClr val="808080"/>
                </a:solidFill>
              </a:rPr>
              <a:t>Provide ongoing guidance to manager and employee throughout plan period</a:t>
            </a:r>
          </a:p>
          <a:p>
            <a:pPr>
              <a:buFont typeface="Arial" panose="020B0604020202020204" pitchFamily="34" charset="0"/>
              <a:buChar char="•"/>
            </a:pPr>
            <a:endParaRPr lang="en-US" altLang="en-US" dirty="0"/>
          </a:p>
        </p:txBody>
      </p:sp>
      <p:sp>
        <p:nvSpPr>
          <p:cNvPr id="6" name="Slide Number Placeholder 4"/>
          <p:cNvSpPr>
            <a:spLocks noGrp="1"/>
          </p:cNvSpPr>
          <p:nvPr>
            <p:ph type="sldNum" sz="quarter" idx="11"/>
          </p:nvPr>
        </p:nvSpPr>
        <p:spPr/>
        <p:txBody>
          <a:bodyPr/>
          <a:lstStyle/>
          <a:p>
            <a:fld id="{6EB07DF9-0D14-445C-9D2A-9DBBCBF1EDC3}" type="slidenum">
              <a:rPr lang="en-US" altLang="en-US"/>
              <a:t>11</a:t>
            </a:fld>
            <a:endParaRPr lang="en-US" altLang="en-US" dirty="0"/>
          </a:p>
        </p:txBody>
      </p:sp>
    </p:spTree>
    <p:extLst>
      <p:ext uri="{BB962C8B-B14F-4D97-AF65-F5344CB8AC3E}">
        <p14:creationId xmlns:p14="http://schemas.microsoft.com/office/powerpoint/2010/main" val="3753633809"/>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1143000"/>
            <a:ext cx="8229600" cy="5029200"/>
          </a:xfrm>
        </p:spPr>
        <p:txBody>
          <a:bodyPr/>
          <a:lstStyle/>
          <a:p>
            <a:pPr marL="0" indent="0">
              <a:lnSpc>
                <a:spcPct val="90000"/>
              </a:lnSpc>
            </a:pPr>
            <a:r>
              <a:rPr lang="en-US" altLang="en-US" sz="2000" b="1" dirty="0"/>
              <a:t>II.	</a:t>
            </a:r>
            <a:r>
              <a:rPr lang="en-US" altLang="en-US" sz="2000" b="1" dirty="0">
                <a:solidFill>
                  <a:srgbClr val="FF0000"/>
                </a:solidFill>
              </a:rPr>
              <a:t>Purpose of a PIP and Determining When to Utilize a PIP</a:t>
            </a:r>
          </a:p>
          <a:p>
            <a:pPr marL="0" indent="0">
              <a:lnSpc>
                <a:spcPct val="90000"/>
              </a:lnSpc>
            </a:pPr>
            <a:endParaRPr lang="en-US" altLang="en-US" sz="2000" b="1" dirty="0"/>
          </a:p>
          <a:p>
            <a:pPr>
              <a:buFont typeface="Wingdings" pitchFamily="2" charset="2"/>
              <a:buChar char="§"/>
            </a:pPr>
            <a:r>
              <a:rPr lang="en-US" dirty="0"/>
              <a:t>Tool to give employee with performance issues/concerns chance to improve and remedy shortcomings</a:t>
            </a:r>
          </a:p>
          <a:p>
            <a:pPr>
              <a:buFont typeface="Wingdings" pitchFamily="2" charset="2"/>
              <a:buChar char="§"/>
            </a:pPr>
            <a:endParaRPr lang="en-US" sz="1800" dirty="0"/>
          </a:p>
          <a:p>
            <a:pPr>
              <a:buFont typeface="Wingdings" pitchFamily="2" charset="2"/>
              <a:buChar char="§"/>
            </a:pPr>
            <a:r>
              <a:rPr lang="en-US" dirty="0"/>
              <a:t>Identify root causes of poor performance through formal process</a:t>
            </a:r>
          </a:p>
          <a:p>
            <a:pPr>
              <a:buFont typeface="Wingdings" pitchFamily="2" charset="2"/>
              <a:buChar char="§"/>
            </a:pPr>
            <a:endParaRPr lang="en-US" sz="1800" dirty="0"/>
          </a:p>
          <a:p>
            <a:pPr>
              <a:buFont typeface="Wingdings" pitchFamily="2" charset="2"/>
              <a:buChar char="§"/>
            </a:pPr>
            <a:r>
              <a:rPr lang="en-US" dirty="0"/>
              <a:t>Save time and cost related to termination and re-hiring by retaining highly talented and focused employees</a:t>
            </a:r>
          </a:p>
          <a:p>
            <a:pPr>
              <a:buFont typeface="Wingdings" pitchFamily="2" charset="2"/>
              <a:buChar char="§"/>
            </a:pPr>
            <a:endParaRPr lang="en-US" sz="1800" dirty="0"/>
          </a:p>
          <a:p>
            <a:pPr>
              <a:buFont typeface="Wingdings" pitchFamily="2" charset="2"/>
              <a:buChar char="§"/>
            </a:pPr>
            <a:r>
              <a:rPr lang="en-US" dirty="0"/>
              <a:t>Creates culture of performance accountability for employees and their managers</a:t>
            </a:r>
            <a:endParaRPr lang="en-US" sz="1800" dirty="0"/>
          </a:p>
        </p:txBody>
      </p:sp>
      <p:sp>
        <p:nvSpPr>
          <p:cNvPr id="6" name="Slide Number Placeholder 4"/>
          <p:cNvSpPr>
            <a:spLocks noGrp="1"/>
          </p:cNvSpPr>
          <p:nvPr>
            <p:ph type="sldNum" sz="quarter" idx="11"/>
          </p:nvPr>
        </p:nvSpPr>
        <p:spPr/>
        <p:txBody>
          <a:bodyPr/>
          <a:lstStyle/>
          <a:p>
            <a:fld id="{6EB07DF9-0D14-445C-9D2A-9DBBCBF1EDC3}" type="slidenum">
              <a:rPr lang="en-US" altLang="en-US"/>
              <a:t>12</a:t>
            </a:fld>
            <a:endParaRPr lang="en-US" altLang="en-US" dirty="0"/>
          </a:p>
        </p:txBody>
      </p:sp>
    </p:spTree>
    <p:extLst>
      <p:ext uri="{BB962C8B-B14F-4D97-AF65-F5344CB8AC3E}">
        <p14:creationId xmlns:p14="http://schemas.microsoft.com/office/powerpoint/2010/main" val="2806759018"/>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911225"/>
            <a:ext cx="8229600" cy="5334000"/>
          </a:xfrm>
        </p:spPr>
        <p:txBody>
          <a:bodyPr/>
          <a:lstStyle/>
          <a:p>
            <a:pPr marL="0" indent="0">
              <a:lnSpc>
                <a:spcPct val="90000"/>
              </a:lnSpc>
            </a:pPr>
            <a:r>
              <a:rPr lang="en-US" altLang="en-US" sz="2000" b="1" dirty="0"/>
              <a:t>II.	</a:t>
            </a:r>
            <a:r>
              <a:rPr lang="en-US" altLang="en-US" sz="2000" b="1" dirty="0">
                <a:solidFill>
                  <a:srgbClr val="FF0000"/>
                </a:solidFill>
              </a:rPr>
              <a:t>Purpose of a PIP and Determining When to Utilize a PIP</a:t>
            </a:r>
          </a:p>
          <a:p>
            <a:pPr marL="0" indent="0">
              <a:lnSpc>
                <a:spcPct val="90000"/>
              </a:lnSpc>
            </a:pPr>
            <a:endParaRPr lang="en-US" altLang="en-US" sz="2000" b="1" dirty="0"/>
          </a:p>
          <a:p>
            <a:pPr>
              <a:buFont typeface="Wingdings" pitchFamily="2" charset="2"/>
              <a:buChar char="§"/>
            </a:pPr>
            <a:r>
              <a:rPr lang="en-US" dirty="0"/>
              <a:t>Method of giving positive encouragement to struggling employee</a:t>
            </a:r>
          </a:p>
          <a:p>
            <a:pPr>
              <a:buFont typeface="Wingdings" pitchFamily="2" charset="2"/>
              <a:buChar char="§"/>
            </a:pPr>
            <a:endParaRPr lang="en-US" dirty="0"/>
          </a:p>
          <a:p>
            <a:pPr>
              <a:buFont typeface="Wingdings" pitchFamily="2" charset="2"/>
              <a:buChar char="§"/>
            </a:pPr>
            <a:r>
              <a:rPr lang="en-US" dirty="0"/>
              <a:t>Develop employee’s experience and skill set that aligns with employer’s goals</a:t>
            </a:r>
          </a:p>
          <a:p>
            <a:pPr>
              <a:buFont typeface="Wingdings" pitchFamily="2" charset="2"/>
              <a:buChar char="§"/>
            </a:pPr>
            <a:endParaRPr lang="en-US" dirty="0"/>
          </a:p>
          <a:p>
            <a:pPr>
              <a:buFont typeface="Wingdings" pitchFamily="2" charset="2"/>
              <a:buChar char="§"/>
            </a:pPr>
            <a:r>
              <a:rPr lang="en-US" dirty="0"/>
              <a:t>Address failures to meet specific job goals or ameliorate behavior-related concerns</a:t>
            </a:r>
          </a:p>
          <a:p>
            <a:pPr>
              <a:buFont typeface="Wingdings" pitchFamily="2" charset="2"/>
              <a:buChar char="§"/>
            </a:pPr>
            <a:endParaRPr lang="en-US" dirty="0"/>
          </a:p>
          <a:p>
            <a:pPr>
              <a:buFont typeface="Wingdings" pitchFamily="2" charset="2"/>
              <a:buChar char="§"/>
            </a:pPr>
            <a:r>
              <a:rPr lang="en-US" dirty="0"/>
              <a:t>Provides evidence that employer did not discriminate against an employee when it subsequently disciplines or dismisses employees</a:t>
            </a:r>
          </a:p>
          <a:p>
            <a:pPr>
              <a:buFont typeface="Wingdings" pitchFamily="2" charset="2"/>
              <a:buChar char="§"/>
            </a:pPr>
            <a:endParaRPr lang="en-US" dirty="0"/>
          </a:p>
          <a:p>
            <a:pPr>
              <a:buFont typeface="Wingdings" pitchFamily="2" charset="2"/>
              <a:buChar char="§"/>
            </a:pPr>
            <a:r>
              <a:rPr lang="en-US" b="1" dirty="0"/>
              <a:t>NOTE:</a:t>
            </a:r>
            <a:r>
              <a:rPr lang="en-US" dirty="0"/>
              <a:t>  Should not be used as means for manager to start termination process or to secure evidence for dismissal</a:t>
            </a:r>
          </a:p>
        </p:txBody>
      </p:sp>
      <p:sp>
        <p:nvSpPr>
          <p:cNvPr id="6" name="Slide Number Placeholder 4"/>
          <p:cNvSpPr>
            <a:spLocks noGrp="1"/>
          </p:cNvSpPr>
          <p:nvPr>
            <p:ph type="sldNum" sz="quarter" idx="11"/>
          </p:nvPr>
        </p:nvSpPr>
        <p:spPr/>
        <p:txBody>
          <a:bodyPr/>
          <a:lstStyle/>
          <a:p>
            <a:fld id="{6EB07DF9-0D14-445C-9D2A-9DBBCBF1EDC3}" type="slidenum">
              <a:rPr lang="en-US" altLang="en-US"/>
              <a:t>13</a:t>
            </a:fld>
            <a:endParaRPr lang="en-US" altLang="en-US" dirty="0"/>
          </a:p>
        </p:txBody>
      </p:sp>
    </p:spTree>
    <p:extLst>
      <p:ext uri="{BB962C8B-B14F-4D97-AF65-F5344CB8AC3E}">
        <p14:creationId xmlns:p14="http://schemas.microsoft.com/office/powerpoint/2010/main" val="2251145672"/>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1143000"/>
            <a:ext cx="8229600" cy="5029200"/>
          </a:xfrm>
        </p:spPr>
        <p:txBody>
          <a:bodyPr/>
          <a:lstStyle/>
          <a:p>
            <a:pPr marL="0" indent="0">
              <a:lnSpc>
                <a:spcPct val="90000"/>
              </a:lnSpc>
            </a:pPr>
            <a:r>
              <a:rPr lang="en-US" altLang="en-US" sz="2000" b="1" dirty="0"/>
              <a:t>III.	</a:t>
            </a:r>
            <a:r>
              <a:rPr lang="en-US" altLang="en-US" sz="2000" b="1" dirty="0">
                <a:solidFill>
                  <a:srgbClr val="FF0000"/>
                </a:solidFill>
              </a:rPr>
              <a:t>Creating an Effective PIP</a:t>
            </a:r>
          </a:p>
          <a:p>
            <a:pPr marL="0" indent="0">
              <a:lnSpc>
                <a:spcPct val="90000"/>
              </a:lnSpc>
            </a:pPr>
            <a:endParaRPr lang="en-US" altLang="en-US" sz="2000" b="1" dirty="0"/>
          </a:p>
          <a:p>
            <a:pPr lvl="0">
              <a:buClr>
                <a:srgbClr val="E51937"/>
              </a:buClr>
              <a:buFont typeface="Wingdings" pitchFamily="2" charset="2"/>
              <a:buChar char="§"/>
            </a:pPr>
            <a:r>
              <a:rPr lang="en-US" altLang="en-US" sz="1800" dirty="0"/>
              <a:t>Encourage employee participation in PIP process</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b="1" dirty="0"/>
              <a:t>Unacceptable Performance.</a:t>
            </a:r>
            <a:r>
              <a:rPr lang="en-US" altLang="en-US" sz="1800" dirty="0"/>
              <a:t>  Be specific with the issue and use specific examples of performance deficiencies </a:t>
            </a:r>
            <a:r>
              <a:rPr lang="en-US" altLang="en-US" sz="1800" dirty="0">
                <a:sym typeface="Wingdings" pitchFamily="2" charset="2"/>
              </a:rPr>
              <a:t> unbiased, objective feedback</a:t>
            </a:r>
            <a:endParaRPr lang="en-US" altLang="en-US" sz="1800" dirty="0"/>
          </a:p>
          <a:p>
            <a:pPr lvl="1">
              <a:buFont typeface="Arial" panose="020B0604020202020204" pitchFamily="34" charset="0"/>
              <a:buChar char="•"/>
            </a:pPr>
            <a:endParaRPr lang="en-US" altLang="en-US" sz="1800" dirty="0"/>
          </a:p>
          <a:p>
            <a:pPr lvl="1">
              <a:buFont typeface="Arial" panose="020B0604020202020204" pitchFamily="34" charset="0"/>
              <a:buChar char="•"/>
            </a:pPr>
            <a:r>
              <a:rPr lang="en-US" altLang="en-US" sz="1800" dirty="0"/>
              <a:t>Provide clear expectations, actions and measures for improvement</a:t>
            </a:r>
          </a:p>
          <a:p>
            <a:pPr lvl="1">
              <a:buFont typeface="Arial" panose="020B0604020202020204" pitchFamily="34" charset="0"/>
              <a:buChar char="•"/>
            </a:pPr>
            <a:r>
              <a:rPr lang="en-US" altLang="en-US" sz="1800" dirty="0"/>
              <a:t>Consider training</a:t>
            </a:r>
          </a:p>
          <a:p>
            <a:pPr lvl="1">
              <a:buFont typeface="Arial" panose="020B0604020202020204" pitchFamily="34" charset="0"/>
              <a:buChar char="•"/>
            </a:pPr>
            <a:r>
              <a:rPr lang="en-US" altLang="en-US" sz="1800" dirty="0"/>
              <a:t>Clear benchmarks</a:t>
            </a:r>
          </a:p>
          <a:p>
            <a:pPr lvl="1">
              <a:buFont typeface="Arial" panose="020B0604020202020204" pitchFamily="34" charset="0"/>
              <a:buChar char="•"/>
            </a:pPr>
            <a:r>
              <a:rPr lang="en-US" altLang="en-US" sz="1800" dirty="0"/>
              <a:t>Consistent with employer’s policies and past practices</a:t>
            </a:r>
          </a:p>
          <a:p>
            <a:pPr lvl="1">
              <a:buFont typeface="Arial" panose="020B0604020202020204" pitchFamily="34" charset="0"/>
              <a:buChar char="•"/>
            </a:pPr>
            <a:endParaRPr lang="en-US" altLang="en-US" sz="1800" dirty="0"/>
          </a:p>
          <a:p>
            <a:pPr lvl="0">
              <a:buClr>
                <a:srgbClr val="E51937"/>
              </a:buClr>
              <a:buFont typeface="Wingdings" pitchFamily="2" charset="2"/>
              <a:buChar char="§"/>
            </a:pPr>
            <a:r>
              <a:rPr lang="en-US" dirty="0">
                <a:solidFill>
                  <a:srgbClr val="808080"/>
                </a:solidFill>
              </a:rPr>
              <a:t>Don’t forget about employee’s positive attributes to employer</a:t>
            </a:r>
          </a:p>
        </p:txBody>
      </p:sp>
      <p:sp>
        <p:nvSpPr>
          <p:cNvPr id="6" name="Slide Number Placeholder 4"/>
          <p:cNvSpPr>
            <a:spLocks noGrp="1"/>
          </p:cNvSpPr>
          <p:nvPr>
            <p:ph type="sldNum" sz="quarter" idx="11"/>
          </p:nvPr>
        </p:nvSpPr>
        <p:spPr/>
        <p:txBody>
          <a:bodyPr/>
          <a:lstStyle/>
          <a:p>
            <a:fld id="{6EB07DF9-0D14-445C-9D2A-9DBBCBF1EDC3}" type="slidenum">
              <a:rPr lang="en-US" altLang="en-US"/>
              <a:t>14</a:t>
            </a:fld>
            <a:endParaRPr lang="en-US" altLang="en-US" dirty="0"/>
          </a:p>
        </p:txBody>
      </p:sp>
    </p:spTree>
    <p:extLst>
      <p:ext uri="{BB962C8B-B14F-4D97-AF65-F5344CB8AC3E}">
        <p14:creationId xmlns:p14="http://schemas.microsoft.com/office/powerpoint/2010/main" val="711538449"/>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1143000"/>
            <a:ext cx="8229600" cy="5029200"/>
          </a:xfrm>
        </p:spPr>
        <p:txBody>
          <a:bodyPr/>
          <a:lstStyle/>
          <a:p>
            <a:pPr marL="0" indent="0">
              <a:lnSpc>
                <a:spcPct val="90000"/>
              </a:lnSpc>
            </a:pPr>
            <a:r>
              <a:rPr lang="en-US" altLang="en-US" sz="2000" b="1" dirty="0"/>
              <a:t>III.	</a:t>
            </a:r>
            <a:r>
              <a:rPr lang="en-US" altLang="en-US" sz="2000" b="1" dirty="0">
                <a:solidFill>
                  <a:srgbClr val="FF0000"/>
                </a:solidFill>
              </a:rPr>
              <a:t>Creating an Effective PIP </a:t>
            </a:r>
          </a:p>
          <a:p>
            <a:pPr marL="0" indent="0">
              <a:lnSpc>
                <a:spcPct val="90000"/>
              </a:lnSpc>
            </a:pPr>
            <a:endParaRPr lang="en-US" altLang="en-US" sz="2000" b="1" dirty="0"/>
          </a:p>
          <a:p>
            <a:pPr marL="0" indent="0">
              <a:lnSpc>
                <a:spcPct val="90000"/>
              </a:lnSpc>
            </a:pPr>
            <a:r>
              <a:rPr lang="en-US" altLang="en-US" sz="2000" b="1" dirty="0"/>
              <a:t>A Good PIP Addresses 4 Key Areas:</a:t>
            </a:r>
          </a:p>
          <a:p>
            <a:pPr marL="0" indent="0">
              <a:lnSpc>
                <a:spcPct val="90000"/>
              </a:lnSpc>
            </a:pPr>
            <a:endParaRPr lang="en-US" altLang="en-US" sz="2000" b="1" dirty="0"/>
          </a:p>
          <a:p>
            <a:pPr lvl="0">
              <a:buClr>
                <a:srgbClr val="E51937"/>
              </a:buClr>
              <a:buFont typeface="+mj-lt"/>
              <a:buAutoNum type="arabicPeriod"/>
            </a:pPr>
            <a:r>
              <a:rPr lang="en-US" altLang="en-US" dirty="0"/>
              <a:t>Performance deficiencies</a:t>
            </a:r>
          </a:p>
          <a:p>
            <a:pPr lvl="0">
              <a:buClr>
                <a:srgbClr val="E51937"/>
              </a:buClr>
              <a:buFont typeface="+mj-lt"/>
              <a:buAutoNum type="arabicPeriod"/>
            </a:pPr>
            <a:endParaRPr lang="en-US" altLang="en-US" sz="1800" dirty="0"/>
          </a:p>
          <a:p>
            <a:pPr lvl="0">
              <a:buClr>
                <a:srgbClr val="E51937"/>
              </a:buClr>
              <a:buFont typeface="+mj-lt"/>
              <a:buAutoNum type="arabicPeriod"/>
            </a:pPr>
            <a:r>
              <a:rPr lang="en-US" altLang="en-US" dirty="0"/>
              <a:t>Measurable improvement expectations</a:t>
            </a:r>
          </a:p>
          <a:p>
            <a:pPr lvl="0">
              <a:buClr>
                <a:srgbClr val="E51937"/>
              </a:buClr>
              <a:buFont typeface="+mj-lt"/>
              <a:buAutoNum type="arabicPeriod"/>
            </a:pPr>
            <a:endParaRPr lang="en-US" altLang="en-US" sz="1800" dirty="0"/>
          </a:p>
          <a:p>
            <a:pPr lvl="0">
              <a:buClr>
                <a:srgbClr val="E51937"/>
              </a:buClr>
              <a:buFont typeface="+mj-lt"/>
              <a:buAutoNum type="arabicPeriod"/>
            </a:pPr>
            <a:r>
              <a:rPr lang="en-US" altLang="en-US" dirty="0"/>
              <a:t>Reasonable, realistic and appropriate time frame for improvement</a:t>
            </a:r>
          </a:p>
          <a:p>
            <a:pPr lvl="0">
              <a:buClr>
                <a:srgbClr val="E51937"/>
              </a:buClr>
              <a:buFont typeface="+mj-lt"/>
              <a:buAutoNum type="arabicPeriod"/>
            </a:pPr>
            <a:endParaRPr lang="en-US" altLang="en-US" sz="1800" dirty="0"/>
          </a:p>
          <a:p>
            <a:pPr lvl="0">
              <a:buClr>
                <a:srgbClr val="E51937"/>
              </a:buClr>
              <a:buFont typeface="+mj-lt"/>
              <a:buAutoNum type="arabicPeriod"/>
            </a:pPr>
            <a:r>
              <a:rPr lang="en-US" altLang="en-US" dirty="0"/>
              <a:t>Detailed consequences of continued underperformance</a:t>
            </a:r>
            <a:endParaRPr lang="en-US" altLang="en-US" sz="1800" dirty="0"/>
          </a:p>
        </p:txBody>
      </p:sp>
      <p:sp>
        <p:nvSpPr>
          <p:cNvPr id="6" name="Slide Number Placeholder 4"/>
          <p:cNvSpPr>
            <a:spLocks noGrp="1"/>
          </p:cNvSpPr>
          <p:nvPr>
            <p:ph type="sldNum" sz="quarter" idx="11"/>
          </p:nvPr>
        </p:nvSpPr>
        <p:spPr/>
        <p:txBody>
          <a:bodyPr/>
          <a:lstStyle/>
          <a:p>
            <a:fld id="{6EB07DF9-0D14-445C-9D2A-9DBBCBF1EDC3}" type="slidenum">
              <a:rPr lang="en-US" altLang="en-US"/>
              <a:t>15</a:t>
            </a:fld>
            <a:endParaRPr lang="en-US" altLang="en-US" dirty="0"/>
          </a:p>
        </p:txBody>
      </p:sp>
    </p:spTree>
    <p:extLst>
      <p:ext uri="{BB962C8B-B14F-4D97-AF65-F5344CB8AC3E}">
        <p14:creationId xmlns:p14="http://schemas.microsoft.com/office/powerpoint/2010/main" val="3227888962"/>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1143000"/>
            <a:ext cx="8229600" cy="5029200"/>
          </a:xfrm>
        </p:spPr>
        <p:txBody>
          <a:bodyPr/>
          <a:lstStyle/>
          <a:p>
            <a:pPr marL="0" indent="0">
              <a:lnSpc>
                <a:spcPct val="90000"/>
              </a:lnSpc>
            </a:pPr>
            <a:r>
              <a:rPr lang="en-US" altLang="en-US" sz="2000" b="1" dirty="0"/>
              <a:t>III.	</a:t>
            </a:r>
            <a:r>
              <a:rPr lang="en-US" altLang="en-US" sz="2000" b="1" dirty="0">
                <a:solidFill>
                  <a:srgbClr val="FF0000"/>
                </a:solidFill>
              </a:rPr>
              <a:t>Creating an Effective PIP</a:t>
            </a:r>
          </a:p>
          <a:p>
            <a:pPr marL="0" indent="0">
              <a:lnSpc>
                <a:spcPct val="90000"/>
              </a:lnSpc>
            </a:pPr>
            <a:endParaRPr lang="en-US" altLang="en-US" sz="2000" b="1" dirty="0"/>
          </a:p>
          <a:p>
            <a:pPr lvl="0">
              <a:buClr>
                <a:srgbClr val="E51937"/>
              </a:buClr>
              <a:buFont typeface="Wingdings" pitchFamily="2" charset="2"/>
              <a:buChar char="§"/>
            </a:pPr>
            <a:r>
              <a:rPr lang="en-US" altLang="en-US" sz="1800" b="1" dirty="0"/>
              <a:t>PIP Timeframe.</a:t>
            </a:r>
            <a:r>
              <a:rPr lang="en-US" altLang="en-US" sz="1800" dirty="0"/>
              <a:t>  Give a clear path with specific and measurable goals and what can be done to meet goals</a:t>
            </a:r>
            <a:endParaRPr lang="en-US" altLang="en-US" sz="1800" b="1" dirty="0"/>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b="1" dirty="0"/>
              <a:t>Statement of Assistance.</a:t>
            </a:r>
            <a:r>
              <a:rPr lang="en-US" altLang="en-US" dirty="0"/>
              <a:t>  Identify internal resources available </a:t>
            </a:r>
            <a:r>
              <a:rPr lang="en-US" altLang="en-US" dirty="0">
                <a:sym typeface="Wingdings" pitchFamily="2" charset="2"/>
              </a:rPr>
              <a:t> training programs, mentoring, etc., availability of EAP</a:t>
            </a:r>
          </a:p>
          <a:p>
            <a:pPr lvl="0">
              <a:buClr>
                <a:srgbClr val="E51937"/>
              </a:buClr>
              <a:buFont typeface="Wingdings" pitchFamily="2" charset="2"/>
              <a:buChar char="§"/>
            </a:pPr>
            <a:endParaRPr lang="en-US" altLang="en-US" sz="1800" b="1" dirty="0">
              <a:sym typeface="Wingdings" pitchFamily="2" charset="2"/>
            </a:endParaRPr>
          </a:p>
          <a:p>
            <a:pPr lvl="0">
              <a:buClr>
                <a:srgbClr val="E51937"/>
              </a:buClr>
              <a:buFont typeface="Wingdings" pitchFamily="2" charset="2"/>
              <a:buChar char="§"/>
            </a:pPr>
            <a:r>
              <a:rPr lang="en-US" altLang="en-US" sz="1800" dirty="0"/>
              <a:t>Regularly review employee’s progress both formally (30-60-90) and informal check-ins along the way</a:t>
            </a:r>
            <a:endParaRPr lang="en-US" altLang="en-US" dirty="0"/>
          </a:p>
          <a:p>
            <a:pPr lvl="0">
              <a:buClr>
                <a:srgbClr val="E51937"/>
              </a:buClr>
              <a:buFont typeface="Wingdings" pitchFamily="2" charset="2"/>
              <a:buChar char="§"/>
            </a:pPr>
            <a:endParaRPr lang="en-US" altLang="en-US" sz="1800" dirty="0"/>
          </a:p>
          <a:p>
            <a:pPr lvl="0">
              <a:buClr>
                <a:srgbClr val="E51937"/>
              </a:buClr>
              <a:buFont typeface="Wingdings" pitchFamily="2" charset="2"/>
              <a:buChar char="§"/>
            </a:pPr>
            <a:r>
              <a:rPr lang="en-US" altLang="en-US" dirty="0"/>
              <a:t>Allow employee to comment on improvement and to ask questions or clarification</a:t>
            </a:r>
            <a:endParaRPr lang="en-US" altLang="en-US" sz="1800" dirty="0"/>
          </a:p>
        </p:txBody>
      </p:sp>
      <p:sp>
        <p:nvSpPr>
          <p:cNvPr id="6" name="Slide Number Placeholder 4"/>
          <p:cNvSpPr>
            <a:spLocks noGrp="1"/>
          </p:cNvSpPr>
          <p:nvPr>
            <p:ph type="sldNum" sz="quarter" idx="11"/>
          </p:nvPr>
        </p:nvSpPr>
        <p:spPr/>
        <p:txBody>
          <a:bodyPr/>
          <a:lstStyle/>
          <a:p>
            <a:fld id="{6EB07DF9-0D14-445C-9D2A-9DBBCBF1EDC3}" type="slidenum">
              <a:rPr lang="en-US" altLang="en-US"/>
              <a:t>16</a:t>
            </a:fld>
            <a:endParaRPr lang="en-US" altLang="en-US" dirty="0"/>
          </a:p>
        </p:txBody>
      </p:sp>
    </p:spTree>
    <p:extLst>
      <p:ext uri="{BB962C8B-B14F-4D97-AF65-F5344CB8AC3E}">
        <p14:creationId xmlns:p14="http://schemas.microsoft.com/office/powerpoint/2010/main" val="3662986234"/>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1143000"/>
            <a:ext cx="8229600" cy="5029200"/>
          </a:xfrm>
        </p:spPr>
        <p:txBody>
          <a:bodyPr/>
          <a:lstStyle/>
          <a:p>
            <a:pPr marL="0" indent="0">
              <a:lnSpc>
                <a:spcPct val="90000"/>
              </a:lnSpc>
            </a:pPr>
            <a:r>
              <a:rPr lang="en-US" altLang="en-US" sz="2000" b="1" dirty="0"/>
              <a:t>III.	</a:t>
            </a:r>
            <a:r>
              <a:rPr lang="en-US" altLang="en-US" sz="2000" b="1" dirty="0">
                <a:solidFill>
                  <a:srgbClr val="FF0000"/>
                </a:solidFill>
              </a:rPr>
              <a:t>Creating an Effective PIP</a:t>
            </a:r>
          </a:p>
          <a:p>
            <a:pPr marL="0" indent="0">
              <a:lnSpc>
                <a:spcPct val="90000"/>
              </a:lnSpc>
            </a:pPr>
            <a:endParaRPr lang="en-US" altLang="en-US" sz="2000" b="1" dirty="0"/>
          </a:p>
          <a:p>
            <a:pPr lvl="0">
              <a:buClr>
                <a:srgbClr val="E51937"/>
              </a:buClr>
              <a:buFont typeface="Wingdings" pitchFamily="2" charset="2"/>
              <a:buChar char="§"/>
            </a:pPr>
            <a:r>
              <a:rPr lang="en-US" altLang="en-US" b="1" dirty="0"/>
              <a:t>Consequences.</a:t>
            </a:r>
            <a:r>
              <a:rPr lang="en-US" altLang="en-US" dirty="0"/>
              <a:t>  Identify clear consequences for failure to meet goals at beginning of PIP process and employee acknowledgement</a:t>
            </a:r>
            <a:endParaRPr lang="en-US" altLang="en-US" sz="1800" b="1" dirty="0"/>
          </a:p>
          <a:p>
            <a:pPr lvl="0">
              <a:buClr>
                <a:srgbClr val="E51937"/>
              </a:buClr>
              <a:buFont typeface="Wingdings" pitchFamily="2" charset="2"/>
              <a:buChar char="§"/>
            </a:pPr>
            <a:endParaRPr lang="en-US" altLang="en-US" dirty="0"/>
          </a:p>
          <a:p>
            <a:pPr marL="685800" lvl="1" indent="-228600">
              <a:buNone/>
            </a:pPr>
            <a:r>
              <a:rPr lang="en-US" altLang="en-US" sz="1800" dirty="0">
                <a:sym typeface="Wingdings" pitchFamily="2" charset="2"/>
              </a:rPr>
              <a:t> NOTE:  Employee is still subject to progressive discipline, up to and including dismissal for conduct that relates to the PIP.  PIP is not safe harbor for underperforming employees. Employee remains at-will with no guarantee of continued employment. </a:t>
            </a:r>
            <a:endParaRPr lang="en-US" altLang="en-US" sz="1800" dirty="0"/>
          </a:p>
          <a:p>
            <a:pPr lvl="1">
              <a:buFont typeface="Arial" panose="020B0604020202020204" pitchFamily="34" charset="0"/>
              <a:buChar char="•"/>
            </a:pPr>
            <a:endParaRPr lang="en-US" altLang="en-US" sz="1800" dirty="0"/>
          </a:p>
          <a:p>
            <a:pPr lvl="0">
              <a:buClr>
                <a:srgbClr val="E51937"/>
              </a:buClr>
              <a:buFont typeface="Wingdings" pitchFamily="2" charset="2"/>
              <a:buChar char="§"/>
            </a:pPr>
            <a:r>
              <a:rPr lang="en-US" dirty="0">
                <a:solidFill>
                  <a:srgbClr val="808080"/>
                </a:solidFill>
              </a:rPr>
              <a:t>Document</a:t>
            </a:r>
          </a:p>
          <a:p>
            <a:pPr lvl="0">
              <a:buClr>
                <a:srgbClr val="E51937"/>
              </a:buClr>
              <a:buFont typeface="Wingdings" pitchFamily="2" charset="2"/>
              <a:buChar char="§"/>
            </a:pPr>
            <a:endParaRPr lang="en-US" dirty="0">
              <a:solidFill>
                <a:srgbClr val="808080"/>
              </a:solidFill>
            </a:endParaRPr>
          </a:p>
          <a:p>
            <a:pPr lvl="0">
              <a:buClr>
                <a:srgbClr val="E51937"/>
              </a:buClr>
              <a:buFont typeface="Wingdings" pitchFamily="2" charset="2"/>
              <a:buChar char="§"/>
            </a:pPr>
            <a:r>
              <a:rPr lang="en-US" dirty="0">
                <a:solidFill>
                  <a:srgbClr val="808080"/>
                </a:solidFill>
              </a:rPr>
              <a:t>Signature and date</a:t>
            </a:r>
          </a:p>
        </p:txBody>
      </p:sp>
      <p:sp>
        <p:nvSpPr>
          <p:cNvPr id="6" name="Slide Number Placeholder 4"/>
          <p:cNvSpPr>
            <a:spLocks noGrp="1"/>
          </p:cNvSpPr>
          <p:nvPr>
            <p:ph type="sldNum" sz="quarter" idx="11"/>
          </p:nvPr>
        </p:nvSpPr>
        <p:spPr/>
        <p:txBody>
          <a:bodyPr/>
          <a:lstStyle/>
          <a:p>
            <a:fld id="{6EB07DF9-0D14-445C-9D2A-9DBBCBF1EDC3}" type="slidenum">
              <a:rPr lang="en-US" altLang="en-US"/>
              <a:t>17</a:t>
            </a:fld>
            <a:endParaRPr lang="en-US" altLang="en-US" dirty="0"/>
          </a:p>
        </p:txBody>
      </p:sp>
    </p:spTree>
    <p:extLst>
      <p:ext uri="{BB962C8B-B14F-4D97-AF65-F5344CB8AC3E}">
        <p14:creationId xmlns:p14="http://schemas.microsoft.com/office/powerpoint/2010/main" val="2590636189"/>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1143000"/>
            <a:ext cx="8229600" cy="5029200"/>
          </a:xfrm>
        </p:spPr>
        <p:txBody>
          <a:bodyPr/>
          <a:lstStyle/>
          <a:p>
            <a:pPr marL="0" indent="0">
              <a:lnSpc>
                <a:spcPct val="90000"/>
              </a:lnSpc>
            </a:pPr>
            <a:r>
              <a:rPr lang="en-US" altLang="en-US" sz="2000" b="1" dirty="0"/>
              <a:t>III.	</a:t>
            </a:r>
            <a:r>
              <a:rPr lang="en-US" altLang="en-US" sz="2000" b="1" dirty="0">
                <a:solidFill>
                  <a:srgbClr val="FF0000"/>
                </a:solidFill>
              </a:rPr>
              <a:t>Creating an Effective PIP</a:t>
            </a:r>
          </a:p>
          <a:p>
            <a:pPr marL="0" indent="0">
              <a:lnSpc>
                <a:spcPct val="90000"/>
              </a:lnSpc>
            </a:pPr>
            <a:endParaRPr lang="en-US" altLang="en-US" sz="2000" b="1" dirty="0"/>
          </a:p>
          <a:p>
            <a:pPr marL="0" indent="0">
              <a:lnSpc>
                <a:spcPct val="90000"/>
              </a:lnSpc>
            </a:pPr>
            <a:r>
              <a:rPr lang="en-US" altLang="en-US" sz="2000" b="1" dirty="0"/>
              <a:t>Supervisor’s Specific Responsibilities During PIP</a:t>
            </a:r>
          </a:p>
          <a:p>
            <a:pPr marL="0" indent="0">
              <a:lnSpc>
                <a:spcPct val="90000"/>
              </a:lnSpc>
            </a:pPr>
            <a:endParaRPr lang="en-US" altLang="en-US" sz="2000" b="1" dirty="0"/>
          </a:p>
          <a:p>
            <a:pPr lvl="0">
              <a:buClr>
                <a:srgbClr val="E51937"/>
              </a:buClr>
              <a:buFont typeface="Wingdings" pitchFamily="2" charset="2"/>
              <a:buChar char="§"/>
            </a:pPr>
            <a:r>
              <a:rPr lang="en-US" altLang="en-US" dirty="0"/>
              <a:t>Implementing closer supervision and counseling</a:t>
            </a:r>
          </a:p>
          <a:p>
            <a:pPr lvl="0">
              <a:buClr>
                <a:srgbClr val="E51937"/>
              </a:buClr>
              <a:buFont typeface="Wingdings" pitchFamily="2" charset="2"/>
              <a:buChar char="§"/>
            </a:pPr>
            <a:endParaRPr lang="en-US" altLang="en-US" sz="1800" dirty="0"/>
          </a:p>
          <a:p>
            <a:pPr lvl="0">
              <a:buClr>
                <a:srgbClr val="E51937"/>
              </a:buClr>
              <a:buFont typeface="Wingdings" pitchFamily="2" charset="2"/>
              <a:buChar char="§"/>
            </a:pPr>
            <a:r>
              <a:rPr lang="en-US" altLang="en-US" dirty="0"/>
              <a:t>Provide formal training, on-the-job training, peer coaching, task demonstrations, etc.</a:t>
            </a:r>
          </a:p>
          <a:p>
            <a:pPr lvl="0">
              <a:buClr>
                <a:srgbClr val="E51937"/>
              </a:buClr>
              <a:buFont typeface="Wingdings" pitchFamily="2" charset="2"/>
              <a:buChar char="§"/>
            </a:pPr>
            <a:endParaRPr lang="en-US" altLang="en-US" sz="1800" dirty="0"/>
          </a:p>
          <a:p>
            <a:pPr lvl="0">
              <a:buClr>
                <a:srgbClr val="E51937"/>
              </a:buClr>
              <a:buFont typeface="Wingdings" pitchFamily="2" charset="2"/>
              <a:buChar char="§"/>
            </a:pPr>
            <a:r>
              <a:rPr lang="en-US" altLang="en-US" dirty="0"/>
              <a:t>Provide frequent feedback</a:t>
            </a:r>
          </a:p>
          <a:p>
            <a:pPr lvl="0">
              <a:buClr>
                <a:srgbClr val="E51937"/>
              </a:buClr>
              <a:buFont typeface="Wingdings" pitchFamily="2" charset="2"/>
              <a:buChar char="§"/>
            </a:pPr>
            <a:endParaRPr lang="en-US" altLang="en-US" sz="1800" dirty="0"/>
          </a:p>
          <a:p>
            <a:pPr lvl="0">
              <a:buClr>
                <a:srgbClr val="E51937"/>
              </a:buClr>
              <a:buFont typeface="Wingdings" pitchFamily="2" charset="2"/>
              <a:buChar char="§"/>
            </a:pPr>
            <a:r>
              <a:rPr lang="en-US" altLang="en-US" dirty="0"/>
              <a:t>Provide referral information about EAP</a:t>
            </a:r>
          </a:p>
          <a:p>
            <a:pPr lvl="0">
              <a:buClr>
                <a:srgbClr val="E51937"/>
              </a:buClr>
              <a:buFont typeface="Wingdings" pitchFamily="2" charset="2"/>
              <a:buChar char="§"/>
            </a:pPr>
            <a:endParaRPr lang="en-US" altLang="en-US" sz="1800" dirty="0"/>
          </a:p>
          <a:p>
            <a:pPr lvl="0">
              <a:buClr>
                <a:srgbClr val="E51937"/>
              </a:buClr>
              <a:buFont typeface="Wingdings" pitchFamily="2" charset="2"/>
              <a:buChar char="§"/>
            </a:pPr>
            <a:r>
              <a:rPr lang="en-US" altLang="en-US" dirty="0"/>
              <a:t>Be prepared for accommodation request</a:t>
            </a:r>
            <a:endParaRPr lang="en-US" altLang="en-US" sz="1800" dirty="0"/>
          </a:p>
        </p:txBody>
      </p:sp>
      <p:sp>
        <p:nvSpPr>
          <p:cNvPr id="6" name="Slide Number Placeholder 4"/>
          <p:cNvSpPr>
            <a:spLocks noGrp="1"/>
          </p:cNvSpPr>
          <p:nvPr>
            <p:ph type="sldNum" sz="quarter" idx="11"/>
          </p:nvPr>
        </p:nvSpPr>
        <p:spPr/>
        <p:txBody>
          <a:bodyPr/>
          <a:lstStyle/>
          <a:p>
            <a:fld id="{6EB07DF9-0D14-445C-9D2A-9DBBCBF1EDC3}" type="slidenum">
              <a:rPr lang="en-US" altLang="en-US"/>
              <a:t>18</a:t>
            </a:fld>
            <a:endParaRPr lang="en-US" altLang="en-US" dirty="0"/>
          </a:p>
        </p:txBody>
      </p:sp>
    </p:spTree>
    <p:extLst>
      <p:ext uri="{BB962C8B-B14F-4D97-AF65-F5344CB8AC3E}">
        <p14:creationId xmlns:p14="http://schemas.microsoft.com/office/powerpoint/2010/main" val="2773153678"/>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1143000"/>
            <a:ext cx="8229600" cy="5029200"/>
          </a:xfrm>
        </p:spPr>
        <p:txBody>
          <a:bodyPr/>
          <a:lstStyle/>
          <a:p>
            <a:pPr marL="0" indent="0">
              <a:lnSpc>
                <a:spcPct val="90000"/>
              </a:lnSpc>
            </a:pPr>
            <a:r>
              <a:rPr lang="en-US" altLang="en-US" sz="2000" b="1" dirty="0"/>
              <a:t>III.	</a:t>
            </a:r>
            <a:r>
              <a:rPr lang="en-US" altLang="en-US" sz="2000" b="1" dirty="0">
                <a:solidFill>
                  <a:srgbClr val="FF0000"/>
                </a:solidFill>
              </a:rPr>
              <a:t>Creating an Effective PIP</a:t>
            </a:r>
          </a:p>
          <a:p>
            <a:pPr marL="0" indent="0">
              <a:lnSpc>
                <a:spcPct val="90000"/>
              </a:lnSpc>
            </a:pPr>
            <a:endParaRPr lang="en-US" altLang="en-US" sz="2000" b="1" dirty="0"/>
          </a:p>
          <a:p>
            <a:pPr marL="0" indent="0">
              <a:lnSpc>
                <a:spcPct val="90000"/>
              </a:lnSpc>
            </a:pPr>
            <a:r>
              <a:rPr lang="en-US" altLang="en-US" sz="2000" b="1" dirty="0"/>
              <a:t>Things To Avoid When Using PIPs</a:t>
            </a:r>
          </a:p>
          <a:p>
            <a:pPr marL="0" indent="0">
              <a:lnSpc>
                <a:spcPct val="90000"/>
              </a:lnSpc>
            </a:pPr>
            <a:endParaRPr lang="en-US" altLang="en-US" sz="2000" b="1" dirty="0"/>
          </a:p>
          <a:p>
            <a:pPr lvl="0">
              <a:buClr>
                <a:srgbClr val="E51937"/>
              </a:buClr>
              <a:buFont typeface="Wingdings" pitchFamily="2" charset="2"/>
              <a:buChar char="§"/>
            </a:pPr>
            <a:r>
              <a:rPr lang="en-US" altLang="en-US" sz="1800" dirty="0"/>
              <a:t>Inaccurate or false statements about employee’s performance</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Failure to acknowledge positive aspects of employee’s performance</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Ignoring push back from employee in response to PIP</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Impossible goals:  vague, subjective, immeasurable and/or unachievable</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Goals without clear and mutually understanding</a:t>
            </a:r>
          </a:p>
        </p:txBody>
      </p:sp>
      <p:sp>
        <p:nvSpPr>
          <p:cNvPr id="6" name="Slide Number Placeholder 4"/>
          <p:cNvSpPr>
            <a:spLocks noGrp="1"/>
          </p:cNvSpPr>
          <p:nvPr>
            <p:ph type="sldNum" sz="quarter" idx="11"/>
          </p:nvPr>
        </p:nvSpPr>
        <p:spPr/>
        <p:txBody>
          <a:bodyPr/>
          <a:lstStyle/>
          <a:p>
            <a:fld id="{6EB07DF9-0D14-445C-9D2A-9DBBCBF1EDC3}" type="slidenum">
              <a:rPr lang="en-US" altLang="en-US"/>
              <a:t>19</a:t>
            </a:fld>
            <a:endParaRPr lang="en-US" altLang="en-US" dirty="0"/>
          </a:p>
        </p:txBody>
      </p:sp>
    </p:spTree>
    <p:extLst>
      <p:ext uri="{BB962C8B-B14F-4D97-AF65-F5344CB8AC3E}">
        <p14:creationId xmlns:p14="http://schemas.microsoft.com/office/powerpoint/2010/main" val="2263115733"/>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056E13-6C2C-4FD0-BA69-203A4DE58B03}"/>
              </a:ext>
            </a:extLst>
          </p:cNvPr>
          <p:cNvSpPr>
            <a:spLocks noGrp="1"/>
          </p:cNvSpPr>
          <p:nvPr>
            <p:ph type="sldNum" sz="quarter" idx="10"/>
          </p:nvPr>
        </p:nvSpPr>
        <p:spPr/>
        <p:txBody>
          <a:bodyPr/>
          <a:lstStyle/>
          <a:p>
            <a:pPr>
              <a:defRPr/>
            </a:pPr>
            <a:fld id="{F8CBAA75-7B00-4B10-A369-6815641260C5}" type="slidenum">
              <a:rPr lang="en-US" smtClean="0"/>
              <a:pPr>
                <a:defRPr/>
              </a:pPr>
              <a:t>2</a:t>
            </a:fld>
            <a:endParaRPr lang="en-US" dirty="0"/>
          </a:p>
        </p:txBody>
      </p:sp>
      <p:sp>
        <p:nvSpPr>
          <p:cNvPr id="7" name="Title 1">
            <a:extLst>
              <a:ext uri="{FF2B5EF4-FFF2-40B4-BE49-F238E27FC236}">
                <a16:creationId xmlns:a16="http://schemas.microsoft.com/office/drawing/2014/main" id="{19F9F998-5476-49C3-8F77-2F8EEA0F2E59}"/>
              </a:ext>
            </a:extLst>
          </p:cNvPr>
          <p:cNvSpPr txBox="1">
            <a:spLocks/>
          </p:cNvSpPr>
          <p:nvPr/>
        </p:nvSpPr>
        <p:spPr>
          <a:xfrm>
            <a:off x="687512" y="838200"/>
            <a:ext cx="7584948" cy="9525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spcAft>
                <a:spcPts val="600"/>
              </a:spcAft>
            </a:pPr>
            <a:r>
              <a:rPr lang="en-US" sz="2200" dirty="0"/>
              <a:t>Welcome! </a:t>
            </a:r>
            <a:br>
              <a:rPr lang="en-US" sz="2200" dirty="0"/>
            </a:br>
            <a:r>
              <a:rPr lang="en-US" sz="2200" dirty="0"/>
              <a:t>From Jackie Poquette</a:t>
            </a:r>
            <a:br>
              <a:rPr lang="en-US" sz="2200" dirty="0"/>
            </a:br>
            <a:endParaRPr lang="en-US" sz="2200" dirty="0"/>
          </a:p>
        </p:txBody>
      </p:sp>
      <p:sp>
        <p:nvSpPr>
          <p:cNvPr id="9" name="Content Placeholder 2">
            <a:extLst>
              <a:ext uri="{FF2B5EF4-FFF2-40B4-BE49-F238E27FC236}">
                <a16:creationId xmlns:a16="http://schemas.microsoft.com/office/drawing/2014/main" id="{2A075F86-F3DB-4597-8141-AE56A5A0BC82}"/>
              </a:ext>
            </a:extLst>
          </p:cNvPr>
          <p:cNvSpPr txBox="1">
            <a:spLocks/>
          </p:cNvSpPr>
          <p:nvPr/>
        </p:nvSpPr>
        <p:spPr>
          <a:xfrm>
            <a:off x="304800" y="1981200"/>
            <a:ext cx="3947160" cy="4195763"/>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200"/>
              </a:spcBef>
              <a:buFont typeface="Mute" panose="00000500000000000000" pitchFamily="50" charset="0"/>
              <a:buChar char="•"/>
              <a:defRPr sz="1800" kern="1200">
                <a:solidFill>
                  <a:schemeClr val="tx1"/>
                </a:solidFill>
                <a:latin typeface="+mn-lt"/>
                <a:ea typeface="+mn-ea"/>
                <a:cs typeface="+mn-cs"/>
              </a:defRPr>
            </a:lvl1pPr>
            <a:lvl2pPr marL="457200" indent="-228600" algn="l" defTabSz="914400" rtl="0" eaLnBrk="1" latinLnBrk="0" hangingPunct="1">
              <a:lnSpc>
                <a:spcPct val="100000"/>
              </a:lnSpc>
              <a:spcBef>
                <a:spcPts val="1200"/>
              </a:spcBef>
              <a:buFont typeface="Mute" panose="00000500000000000000" pitchFamily="50" charset="0"/>
              <a:buChar char="–"/>
              <a:defRPr sz="1800" kern="1200">
                <a:solidFill>
                  <a:schemeClr val="tx1"/>
                </a:solidFill>
                <a:latin typeface="+mn-lt"/>
                <a:ea typeface="+mn-ea"/>
                <a:cs typeface="+mn-cs"/>
              </a:defRPr>
            </a:lvl2pPr>
            <a:lvl3pPr marL="685800" indent="-228600" algn="l" defTabSz="914400" rtl="0" eaLnBrk="1" latinLnBrk="0" hangingPunct="1">
              <a:lnSpc>
                <a:spcPct val="100000"/>
              </a:lnSpc>
              <a:spcBef>
                <a:spcPts val="1200"/>
              </a:spcBef>
              <a:buFont typeface="Mute" panose="00000500000000000000" pitchFamily="50" charset="0"/>
              <a:buChar char="-"/>
              <a:defRPr sz="1800" kern="1200">
                <a:solidFill>
                  <a:schemeClr val="tx1"/>
                </a:solidFill>
                <a:latin typeface="+mn-lt"/>
                <a:ea typeface="+mn-ea"/>
                <a:cs typeface="+mn-cs"/>
              </a:defRPr>
            </a:lvl3pPr>
            <a:lvl4pPr marL="914400" indent="-228600" algn="l" defTabSz="914400" rtl="0" eaLnBrk="1" latinLnBrk="0" hangingPunct="1">
              <a:lnSpc>
                <a:spcPct val="100000"/>
              </a:lnSpc>
              <a:spcBef>
                <a:spcPts val="1200"/>
              </a:spcBef>
              <a:buFont typeface="Mute" panose="00000500000000000000" pitchFamily="50" charset="0"/>
              <a:buChar char="-"/>
              <a:defRPr sz="1400" kern="1200">
                <a:solidFill>
                  <a:schemeClr val="tx1"/>
                </a:solidFill>
                <a:latin typeface="+mn-lt"/>
                <a:ea typeface="+mn-ea"/>
                <a:cs typeface="+mn-cs"/>
              </a:defRPr>
            </a:lvl4pPr>
            <a:lvl5pPr marL="1143000" indent="-228600" algn="l" defTabSz="914400" rtl="0" eaLnBrk="1" latinLnBrk="0" hangingPunct="1">
              <a:lnSpc>
                <a:spcPct val="100000"/>
              </a:lnSpc>
              <a:spcBef>
                <a:spcPts val="1200"/>
              </a:spcBef>
              <a:buFont typeface="Mute" panose="00000500000000000000" pitchFamily="50"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600"/>
              </a:spcBef>
              <a:buFont typeface="Mute" panose="00000500000000000000" pitchFamily="50" charset="0"/>
              <a:buNone/>
            </a:pPr>
            <a:r>
              <a:rPr lang="en-US" sz="1400" b="1" dirty="0" err="1"/>
              <a:t>DelMarVa</a:t>
            </a:r>
            <a:r>
              <a:rPr lang="en-US" sz="1400" b="1" dirty="0"/>
              <a:t> SHRM President and Delaware Employer Council Chair</a:t>
            </a:r>
          </a:p>
          <a:p>
            <a:pPr marL="0">
              <a:spcBef>
                <a:spcPts val="600"/>
              </a:spcBef>
              <a:buFont typeface="Mute" panose="00000500000000000000" pitchFamily="50" charset="0"/>
              <a:buNone/>
            </a:pPr>
            <a:r>
              <a:rPr lang="en-US" sz="1400" dirty="0" err="1"/>
              <a:t>DelMarVa</a:t>
            </a:r>
            <a:r>
              <a:rPr lang="en-US" sz="1400" dirty="0"/>
              <a:t> SHRM is professional Human Resources group proud to be affiliated with the </a:t>
            </a:r>
            <a:r>
              <a:rPr lang="en-US" sz="1400" u="sng" dirty="0">
                <a:hlinkClick r:id="rId2">
                  <a:extLst>
                    <a:ext uri="{A12FA001-AC4F-418D-AE19-62706E023703}">
                      <ahyp:hlinkClr xmlns:ahyp="http://schemas.microsoft.com/office/drawing/2018/hyperlinkcolor" val="tx"/>
                    </a:ext>
                  </a:extLst>
                </a:hlinkClick>
              </a:rPr>
              <a:t>Society for Human Resource Management</a:t>
            </a:r>
            <a:r>
              <a:rPr lang="en-US" sz="1400" dirty="0"/>
              <a:t> (SHRM).  Normally, they meet monthly to facilitate presentations on various current events of interest to HR Professionals and local small businesses.</a:t>
            </a:r>
          </a:p>
          <a:p>
            <a:pPr marL="0">
              <a:spcBef>
                <a:spcPts val="600"/>
              </a:spcBef>
              <a:buFont typeface="Mute" panose="00000500000000000000" pitchFamily="50" charset="0"/>
              <a:buNone/>
            </a:pPr>
            <a:endParaRPr lang="en-US" sz="1400" dirty="0"/>
          </a:p>
          <a:p>
            <a:pPr marL="0">
              <a:spcBef>
                <a:spcPts val="600"/>
              </a:spcBef>
              <a:buFont typeface="Mute" panose="00000500000000000000" pitchFamily="50" charset="0"/>
              <a:buNone/>
            </a:pPr>
            <a:r>
              <a:rPr lang="en-US" sz="1400" dirty="0"/>
              <a:t>Delaware Employer Council (DEC) is group of business professionals initially established in collaboration with the DE Department of Labor.  They also meet monthly from September to May to facilitate presentations on various current events of interest to HR and local businesses professionals</a:t>
            </a:r>
            <a:r>
              <a:rPr lang="en-US" sz="1200" dirty="0"/>
              <a:t>.</a:t>
            </a:r>
          </a:p>
          <a:p>
            <a:pPr marL="0">
              <a:spcBef>
                <a:spcPts val="600"/>
              </a:spcBef>
              <a:buFont typeface="Mute" panose="00000500000000000000" pitchFamily="50" charset="0"/>
              <a:buNone/>
            </a:pPr>
            <a:endParaRPr lang="en-US" sz="1200" dirty="0"/>
          </a:p>
          <a:p>
            <a:pPr marL="0">
              <a:spcBef>
                <a:spcPts val="600"/>
              </a:spcBef>
              <a:buFont typeface="Mute" panose="00000500000000000000" pitchFamily="50" charset="0"/>
              <a:buNone/>
            </a:pPr>
            <a:endParaRPr lang="en-US" sz="1200" dirty="0"/>
          </a:p>
        </p:txBody>
      </p:sp>
      <p:pic>
        <p:nvPicPr>
          <p:cNvPr id="11" name="Picture 2" descr="3 &quot;Jackie Poquette&quot; profiles | LinkedIn">
            <a:extLst>
              <a:ext uri="{FF2B5EF4-FFF2-40B4-BE49-F238E27FC236}">
                <a16:creationId xmlns:a16="http://schemas.microsoft.com/office/drawing/2014/main" id="{8575C433-F901-458A-A8D6-B278C4C98B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06" r="1" b="1"/>
          <a:stretch/>
        </p:blipFill>
        <p:spPr bwMode="auto">
          <a:xfrm>
            <a:off x="4572000" y="1981200"/>
            <a:ext cx="3566160" cy="4195763"/>
          </a:xfrm>
          <a:prstGeom prst="rect">
            <a:avLst/>
          </a:prstGeom>
          <a:solidFill>
            <a:srgbClr val="FFFFFF"/>
          </a:solidFill>
        </p:spPr>
      </p:pic>
    </p:spTree>
    <p:extLst>
      <p:ext uri="{BB962C8B-B14F-4D97-AF65-F5344CB8AC3E}">
        <p14:creationId xmlns:p14="http://schemas.microsoft.com/office/powerpoint/2010/main" val="5887497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IV.	</a:t>
            </a:r>
            <a:r>
              <a:rPr lang="en-US" altLang="en-US" sz="2000" b="1" dirty="0">
                <a:solidFill>
                  <a:srgbClr val="FF0000"/>
                </a:solidFill>
              </a:rPr>
              <a:t>Administering the PIP</a:t>
            </a:r>
          </a:p>
          <a:p>
            <a:pPr marL="0" indent="0">
              <a:lnSpc>
                <a:spcPct val="90000"/>
              </a:lnSpc>
            </a:pPr>
            <a:endParaRPr lang="en-US" altLang="en-US" sz="2000" b="1" dirty="0"/>
          </a:p>
          <a:p>
            <a:pPr lvl="0">
              <a:buClr>
                <a:srgbClr val="E51937"/>
              </a:buClr>
              <a:buFont typeface="Wingdings" pitchFamily="2" charset="2"/>
              <a:buChar char="§"/>
            </a:pPr>
            <a:r>
              <a:rPr lang="en-US" altLang="en-US" sz="1800" dirty="0"/>
              <a:t>Get the right place, time and day</a:t>
            </a:r>
          </a:p>
          <a:p>
            <a:pPr lvl="0">
              <a:buClr>
                <a:srgbClr val="E51937"/>
              </a:buClr>
              <a:buFont typeface="Wingdings" pitchFamily="2" charset="2"/>
              <a:buChar char="§"/>
            </a:pPr>
            <a:endParaRPr lang="en-US" altLang="en-US" sz="1800" dirty="0"/>
          </a:p>
          <a:p>
            <a:pPr lvl="0">
              <a:buClr>
                <a:srgbClr val="E51937"/>
              </a:buClr>
              <a:buFont typeface="Wingdings" pitchFamily="2" charset="2"/>
              <a:buChar char="§"/>
            </a:pPr>
            <a:r>
              <a:rPr lang="en-US" altLang="en-US" dirty="0"/>
              <a:t>Explain the purpose of the meeting</a:t>
            </a:r>
          </a:p>
          <a:p>
            <a:pPr lvl="0">
              <a:buClr>
                <a:srgbClr val="E51937"/>
              </a:buClr>
              <a:buFont typeface="Wingdings" pitchFamily="2" charset="2"/>
              <a:buChar char="§"/>
            </a:pPr>
            <a:endParaRPr lang="en-US" altLang="en-US" sz="1800" dirty="0"/>
          </a:p>
          <a:p>
            <a:pPr lvl="0">
              <a:buClr>
                <a:srgbClr val="E51937"/>
              </a:buClr>
              <a:buFont typeface="Wingdings" pitchFamily="2" charset="2"/>
              <a:buChar char="§"/>
            </a:pPr>
            <a:r>
              <a:rPr lang="en-US" altLang="en-US" sz="1800" dirty="0"/>
              <a:t>Consider your tone.  Constructive, calm, professional and focused.  Avoid personal attacks </a:t>
            </a:r>
            <a:r>
              <a:rPr lang="en-US" altLang="en-US" sz="1800" dirty="0">
                <a:sym typeface="Wingdings" pitchFamily="2" charset="2"/>
              </a:rPr>
              <a:t> focus on results and performance</a:t>
            </a:r>
          </a:p>
          <a:p>
            <a:pPr lvl="0">
              <a:buClr>
                <a:srgbClr val="E51937"/>
              </a:buClr>
              <a:buFont typeface="Wingdings" pitchFamily="2" charset="2"/>
              <a:buChar char="§"/>
            </a:pPr>
            <a:endParaRPr lang="en-US" altLang="en-US" dirty="0">
              <a:sym typeface="Wingdings" pitchFamily="2" charset="2"/>
            </a:endParaRPr>
          </a:p>
          <a:p>
            <a:pPr lvl="0">
              <a:buClr>
                <a:srgbClr val="E51937"/>
              </a:buClr>
              <a:buFont typeface="Wingdings" pitchFamily="2" charset="2"/>
              <a:buChar char="§"/>
            </a:pPr>
            <a:r>
              <a:rPr lang="en-US" altLang="en-US" sz="1800" dirty="0">
                <a:sym typeface="Wingdings" pitchFamily="2" charset="2"/>
              </a:rPr>
              <a:t>Pinpoint deficiencies.  Provide documented examples of deficiencies </a:t>
            </a:r>
            <a:r>
              <a:rPr lang="en-US" altLang="en-US" dirty="0">
                <a:sym typeface="Wingdings" pitchFamily="2" charset="2"/>
              </a:rPr>
              <a:t> avoid unclear statements</a:t>
            </a:r>
          </a:p>
          <a:p>
            <a:pPr lvl="0">
              <a:buClr>
                <a:srgbClr val="E51937"/>
              </a:buClr>
              <a:buFont typeface="Wingdings" pitchFamily="2" charset="2"/>
              <a:buChar char="§"/>
            </a:pPr>
            <a:endParaRPr lang="en-US" altLang="en-US" sz="1800" dirty="0">
              <a:sym typeface="Wingdings" pitchFamily="2" charset="2"/>
            </a:endParaRPr>
          </a:p>
          <a:p>
            <a:pPr lvl="0">
              <a:buClr>
                <a:srgbClr val="E51937"/>
              </a:buClr>
              <a:buFont typeface="Wingdings" pitchFamily="2" charset="2"/>
              <a:buChar char="§"/>
            </a:pPr>
            <a:r>
              <a:rPr lang="en-US" altLang="en-US" dirty="0">
                <a:sym typeface="Wingdings" pitchFamily="2" charset="2"/>
              </a:rPr>
              <a:t>Specify performance expectations and consequences</a:t>
            </a:r>
          </a:p>
          <a:p>
            <a:pPr lvl="0">
              <a:buClr>
                <a:srgbClr val="E51937"/>
              </a:buClr>
              <a:buFont typeface="Wingdings" pitchFamily="2" charset="2"/>
              <a:buChar char="§"/>
            </a:pPr>
            <a:endParaRPr lang="en-US" altLang="en-US" sz="1800" dirty="0">
              <a:sym typeface="Wingdings" pitchFamily="2" charset="2"/>
            </a:endParaRPr>
          </a:p>
          <a:p>
            <a:pPr lvl="0">
              <a:buClr>
                <a:srgbClr val="E51937"/>
              </a:buClr>
              <a:buFont typeface="Wingdings" pitchFamily="2" charset="2"/>
              <a:buChar char="§"/>
            </a:pPr>
            <a:r>
              <a:rPr lang="en-US" altLang="en-US" dirty="0">
                <a:sym typeface="Wingdings" pitchFamily="2" charset="2"/>
              </a:rPr>
              <a:t>Do not offer inappropriate help</a:t>
            </a:r>
          </a:p>
          <a:p>
            <a:pPr lvl="0">
              <a:buClr>
                <a:srgbClr val="E51937"/>
              </a:buClr>
              <a:buFont typeface="Wingdings" pitchFamily="2" charset="2"/>
              <a:buChar char="§"/>
            </a:pPr>
            <a:endParaRPr lang="en-US" altLang="en-US" sz="1800" dirty="0">
              <a:sym typeface="Wingdings" pitchFamily="2" charset="2"/>
            </a:endParaRPr>
          </a:p>
          <a:p>
            <a:pPr lvl="0">
              <a:buClr>
                <a:srgbClr val="E51937"/>
              </a:buClr>
              <a:buFont typeface="Wingdings" pitchFamily="2" charset="2"/>
              <a:buChar char="§"/>
            </a:pPr>
            <a:r>
              <a:rPr lang="en-US" altLang="en-US" dirty="0">
                <a:sym typeface="Wingdings" pitchFamily="2" charset="2"/>
              </a:rPr>
              <a:t>End session on positive note</a:t>
            </a:r>
            <a:endParaRPr lang="en-US" altLang="en-US" sz="1800" dirty="0"/>
          </a:p>
        </p:txBody>
      </p:sp>
      <p:sp>
        <p:nvSpPr>
          <p:cNvPr id="6" name="Slide Number Placeholder 4"/>
          <p:cNvSpPr>
            <a:spLocks noGrp="1"/>
          </p:cNvSpPr>
          <p:nvPr>
            <p:ph type="sldNum" sz="quarter" idx="11"/>
          </p:nvPr>
        </p:nvSpPr>
        <p:spPr/>
        <p:txBody>
          <a:bodyPr/>
          <a:lstStyle/>
          <a:p>
            <a:fld id="{6EB07DF9-0D14-445C-9D2A-9DBBCBF1EDC3}" type="slidenum">
              <a:rPr lang="en-US" altLang="en-US"/>
              <a:t>20</a:t>
            </a:fld>
            <a:endParaRPr lang="en-US" altLang="en-US" dirty="0"/>
          </a:p>
        </p:txBody>
      </p:sp>
    </p:spTree>
    <p:extLst>
      <p:ext uri="{BB962C8B-B14F-4D97-AF65-F5344CB8AC3E}">
        <p14:creationId xmlns:p14="http://schemas.microsoft.com/office/powerpoint/2010/main" val="3988855088"/>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i="1" dirty="0"/>
              <a:t>Cieka v. The Cooper Health System</a:t>
            </a:r>
            <a:r>
              <a:rPr lang="en-US" altLang="en-US" sz="2000" b="1" dirty="0"/>
              <a:t>, No. 1504075 (D. N.J. Feb. 14, 2017)</a:t>
            </a:r>
            <a:endParaRPr lang="en-US" altLang="en-US" sz="2000" b="1" i="1" dirty="0"/>
          </a:p>
          <a:p>
            <a:pPr marL="0" indent="0">
              <a:lnSpc>
                <a:spcPct val="90000"/>
              </a:lnSpc>
            </a:pPr>
            <a:endParaRPr lang="en-US" altLang="en-US" sz="2000" b="1" dirty="0"/>
          </a:p>
          <a:p>
            <a:pPr lvl="0">
              <a:buClr>
                <a:srgbClr val="E51937"/>
              </a:buClr>
              <a:buFont typeface="Wingdings" pitchFamily="2" charset="2"/>
              <a:buChar char="§"/>
            </a:pPr>
            <a:r>
              <a:rPr lang="en-US" altLang="en-US" dirty="0"/>
              <a:t>Employee, 52 years old, employed as a radiology technologist</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Complained to HR that immediate supervisor made reference to his age, believed he was in his supervisor’s “cross-hairs” and job was in jeopardy</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Supervisor admitted to commenting about Employee’s age</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Employee placed on PIP a few weeks after complaining about age discrimination</a:t>
            </a:r>
          </a:p>
          <a:p>
            <a:pPr lvl="0">
              <a:buClr>
                <a:srgbClr val="E51937"/>
              </a:buClr>
              <a:buFont typeface="Wingdings" pitchFamily="2" charset="2"/>
              <a:buChar char="§"/>
            </a:pPr>
            <a:endParaRPr lang="en-US" altLang="en-US" sz="1800" dirty="0"/>
          </a:p>
          <a:p>
            <a:pPr lvl="1">
              <a:buClr>
                <a:srgbClr val="E51937"/>
              </a:buClr>
              <a:buFont typeface="Arial" panose="020B0604020202020204" pitchFamily="34" charset="0"/>
              <a:buChar char="•"/>
            </a:pPr>
            <a:r>
              <a:rPr lang="en-US" altLang="en-US" sz="1800" dirty="0"/>
              <a:t>Claimed “unrealistic goals” and “set up to fail”</a:t>
            </a:r>
          </a:p>
        </p:txBody>
      </p:sp>
      <p:sp>
        <p:nvSpPr>
          <p:cNvPr id="6" name="Slide Number Placeholder 4"/>
          <p:cNvSpPr>
            <a:spLocks noGrp="1"/>
          </p:cNvSpPr>
          <p:nvPr>
            <p:ph type="sldNum" sz="quarter" idx="11"/>
          </p:nvPr>
        </p:nvSpPr>
        <p:spPr/>
        <p:txBody>
          <a:bodyPr/>
          <a:lstStyle/>
          <a:p>
            <a:fld id="{6EB07DF9-0D14-445C-9D2A-9DBBCBF1EDC3}" type="slidenum">
              <a:rPr lang="en-US" altLang="en-US"/>
              <a:t>21</a:t>
            </a:fld>
            <a:endParaRPr lang="en-US" altLang="en-US" dirty="0"/>
          </a:p>
        </p:txBody>
      </p:sp>
    </p:spTree>
    <p:extLst>
      <p:ext uri="{BB962C8B-B14F-4D97-AF65-F5344CB8AC3E}">
        <p14:creationId xmlns:p14="http://schemas.microsoft.com/office/powerpoint/2010/main" val="2511486554"/>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i="1" dirty="0"/>
              <a:t>Cieka v. The Cooper Health System</a:t>
            </a:r>
            <a:r>
              <a:rPr lang="en-US" altLang="en-US" sz="2000" b="1" dirty="0"/>
              <a:t>, No. 1504075 (D. N.J. Feb. 14, 2017)</a:t>
            </a:r>
            <a:endParaRPr lang="en-US" altLang="en-US" sz="2000" b="1" i="1" dirty="0"/>
          </a:p>
          <a:p>
            <a:pPr marL="0" indent="0">
              <a:lnSpc>
                <a:spcPct val="90000"/>
              </a:lnSpc>
            </a:pPr>
            <a:endParaRPr lang="en-US" altLang="en-US" sz="2000" b="1" dirty="0"/>
          </a:p>
          <a:p>
            <a:pPr lvl="0">
              <a:buClr>
                <a:srgbClr val="E51937"/>
              </a:buClr>
              <a:buFont typeface="Wingdings" pitchFamily="2" charset="2"/>
              <a:buChar char="§"/>
            </a:pPr>
            <a:r>
              <a:rPr lang="en-US" altLang="en-US" dirty="0"/>
              <a:t>Employee fired for failing to improve while on PIP</a:t>
            </a:r>
          </a:p>
          <a:p>
            <a:pPr lvl="0">
              <a:buClr>
                <a:srgbClr val="E51937"/>
              </a:buClr>
              <a:buFont typeface="Wingdings" pitchFamily="2" charset="2"/>
              <a:buChar char="§"/>
            </a:pPr>
            <a:endParaRPr lang="en-US" altLang="en-US" sz="1800" dirty="0"/>
          </a:p>
          <a:p>
            <a:pPr lvl="0">
              <a:buClr>
                <a:srgbClr val="E51937"/>
              </a:buClr>
              <a:buFont typeface="Wingdings" pitchFamily="2" charset="2"/>
              <a:buChar char="§"/>
            </a:pPr>
            <a:r>
              <a:rPr lang="en-US" altLang="en-US" dirty="0"/>
              <a:t>Employee brought suit for age discrimination and retaliation under Title VII</a:t>
            </a:r>
          </a:p>
          <a:p>
            <a:pPr lvl="0">
              <a:buClr>
                <a:srgbClr val="E51937"/>
              </a:buClr>
              <a:buFont typeface="Wingdings" pitchFamily="2" charset="2"/>
              <a:buChar char="§"/>
            </a:pPr>
            <a:endParaRPr lang="en-US" altLang="en-US" sz="1800" dirty="0"/>
          </a:p>
          <a:p>
            <a:pPr lvl="0">
              <a:buClr>
                <a:srgbClr val="E51937"/>
              </a:buClr>
              <a:buFont typeface="Wingdings" pitchFamily="2" charset="2"/>
              <a:buChar char="§"/>
            </a:pPr>
            <a:r>
              <a:rPr lang="en-US" altLang="en-US" dirty="0"/>
              <a:t>Employer argued Employee’s performance failed to improve as required by PIP</a:t>
            </a:r>
            <a:endParaRPr lang="en-US" altLang="en-US" sz="1800" dirty="0"/>
          </a:p>
        </p:txBody>
      </p:sp>
      <p:sp>
        <p:nvSpPr>
          <p:cNvPr id="6" name="Slide Number Placeholder 4"/>
          <p:cNvSpPr>
            <a:spLocks noGrp="1"/>
          </p:cNvSpPr>
          <p:nvPr>
            <p:ph type="sldNum" sz="quarter" idx="11"/>
          </p:nvPr>
        </p:nvSpPr>
        <p:spPr/>
        <p:txBody>
          <a:bodyPr/>
          <a:lstStyle/>
          <a:p>
            <a:fld id="{6EB07DF9-0D14-445C-9D2A-9DBBCBF1EDC3}" type="slidenum">
              <a:rPr lang="en-US" altLang="en-US"/>
              <a:t>22</a:t>
            </a:fld>
            <a:endParaRPr lang="en-US" altLang="en-US" dirty="0"/>
          </a:p>
        </p:txBody>
      </p:sp>
    </p:spTree>
    <p:extLst>
      <p:ext uri="{BB962C8B-B14F-4D97-AF65-F5344CB8AC3E}">
        <p14:creationId xmlns:p14="http://schemas.microsoft.com/office/powerpoint/2010/main" val="4236805788"/>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54107"/>
          </a:xfrm>
          <a:prstGeom prst="rect">
            <a:avLst/>
          </a:prstGeom>
        </p:spPr>
        <p:txBody>
          <a:bodyPr>
            <a:spAutoFit/>
          </a:bodyPr>
          <a:lstStyle/>
          <a:p>
            <a:pPr algn="ctr"/>
            <a:r>
              <a:rPr lang="en-US" sz="2800" dirty="0">
                <a:solidFill>
                  <a:schemeClr val="bg1">
                    <a:lumMod val="50000"/>
                  </a:schemeClr>
                </a:solidFill>
              </a:rPr>
              <a:t>HOW DO YOU THINK </a:t>
            </a:r>
          </a:p>
          <a:p>
            <a:pPr algn="ctr"/>
            <a:r>
              <a:rPr lang="en-US" sz="2800" dirty="0">
                <a:solidFill>
                  <a:schemeClr val="bg1">
                    <a:lumMod val="50000"/>
                  </a:schemeClr>
                </a:solidFill>
              </a:rPr>
              <a:t>THE COURT RULED? </a:t>
            </a:r>
          </a:p>
        </p:txBody>
      </p:sp>
      <p:sp>
        <p:nvSpPr>
          <p:cNvPr id="3" name="Slide Number Placeholder 2"/>
          <p:cNvSpPr>
            <a:spLocks noGrp="1"/>
          </p:cNvSpPr>
          <p:nvPr>
            <p:ph type="sldNum" sz="quarter" idx="10"/>
          </p:nvPr>
        </p:nvSpPr>
        <p:spPr/>
        <p:txBody>
          <a:bodyPr/>
          <a:lstStyle/>
          <a:p>
            <a:fld id="{3E1C2CB1-A4FD-374C-8751-D00298D150FA}" type="slidenum">
              <a:rPr lang="en-US" smtClean="0"/>
              <a:t>23</a:t>
            </a:fld>
            <a:endParaRPr lang="en-US" dirty="0"/>
          </a:p>
        </p:txBody>
      </p:sp>
    </p:spTree>
    <p:extLst>
      <p:ext uri="{BB962C8B-B14F-4D97-AF65-F5344CB8AC3E}">
        <p14:creationId xmlns:p14="http://schemas.microsoft.com/office/powerpoint/2010/main" val="37106586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Employee Won</a:t>
            </a:r>
          </a:p>
          <a:p>
            <a:pPr marL="0" indent="0">
              <a:lnSpc>
                <a:spcPct val="90000"/>
              </a:lnSpc>
            </a:pPr>
            <a:endParaRPr lang="en-US" altLang="en-US" sz="2000" b="1" dirty="0"/>
          </a:p>
          <a:p>
            <a:pPr lvl="0">
              <a:buClr>
                <a:srgbClr val="E51937"/>
              </a:buClr>
              <a:buFont typeface="Wingdings" pitchFamily="2" charset="2"/>
              <a:buChar char="§"/>
            </a:pPr>
            <a:r>
              <a:rPr lang="en-US" altLang="en-US" dirty="0"/>
              <a:t>Two prior performance reviews were “exceeds expectations” and rated “4 out of 5”</a:t>
            </a:r>
          </a:p>
          <a:p>
            <a:pPr lvl="0">
              <a:buClr>
                <a:srgbClr val="E51937"/>
              </a:buClr>
              <a:buFont typeface="Wingdings" pitchFamily="2" charset="2"/>
              <a:buChar char="§"/>
            </a:pPr>
            <a:endParaRPr lang="en-US" altLang="en-US" sz="1800" dirty="0"/>
          </a:p>
          <a:p>
            <a:pPr lvl="0">
              <a:buClr>
                <a:srgbClr val="E51937"/>
              </a:buClr>
              <a:buFont typeface="Wingdings" pitchFamily="2" charset="2"/>
              <a:buChar char="§"/>
            </a:pPr>
            <a:r>
              <a:rPr lang="en-US" altLang="en-US" dirty="0"/>
              <a:t>Alleged performance problems in PIP were not identified on previous performance evaluation of same assignments</a:t>
            </a:r>
          </a:p>
          <a:p>
            <a:pPr lvl="0">
              <a:buClr>
                <a:srgbClr val="E51937"/>
              </a:buClr>
              <a:buFont typeface="Wingdings" pitchFamily="2" charset="2"/>
              <a:buChar char="§"/>
            </a:pPr>
            <a:endParaRPr lang="en-US" altLang="en-US" sz="1800" dirty="0"/>
          </a:p>
          <a:p>
            <a:pPr lvl="0">
              <a:buClr>
                <a:srgbClr val="E51937"/>
              </a:buClr>
              <a:buFont typeface="Wingdings" pitchFamily="2" charset="2"/>
              <a:buChar char="§"/>
            </a:pPr>
            <a:r>
              <a:rPr lang="en-US" altLang="en-US" dirty="0"/>
              <a:t>Other technologists had same deficiencies as Employee</a:t>
            </a:r>
          </a:p>
          <a:p>
            <a:pPr lvl="0">
              <a:buClr>
                <a:srgbClr val="E51937"/>
              </a:buClr>
              <a:buFont typeface="Wingdings" pitchFamily="2" charset="2"/>
              <a:buChar char="§"/>
            </a:pPr>
            <a:endParaRPr lang="en-US" altLang="en-US" sz="1800" dirty="0"/>
          </a:p>
          <a:p>
            <a:pPr lvl="0">
              <a:buClr>
                <a:srgbClr val="E51937"/>
              </a:buClr>
              <a:buFont typeface="Wingdings" pitchFamily="2" charset="2"/>
              <a:buChar char="§"/>
            </a:pPr>
            <a:r>
              <a:rPr lang="en-US" altLang="en-US" dirty="0"/>
              <a:t>Suspicious or undeserved PIP can be evidence of employer’s desire to discriminate or retaliate against and eventually fire an employee for complaining about discrimination</a:t>
            </a:r>
          </a:p>
          <a:p>
            <a:pPr marL="0" lvl="0" indent="0">
              <a:buClr>
                <a:srgbClr val="E51937"/>
              </a:buClr>
            </a:pPr>
            <a:endParaRPr lang="en-US" altLang="en-US" dirty="0"/>
          </a:p>
          <a:p>
            <a:pPr lvl="0">
              <a:buClr>
                <a:srgbClr val="E51937"/>
              </a:buClr>
              <a:buFont typeface="Wingdings" pitchFamily="2" charset="2"/>
              <a:buChar char="§"/>
            </a:pPr>
            <a:r>
              <a:rPr lang="en-US" altLang="en-US" sz="1800" dirty="0"/>
              <a:t>Take-away – Watch out for claim of pretext for discrimination</a:t>
            </a:r>
          </a:p>
        </p:txBody>
      </p:sp>
      <p:sp>
        <p:nvSpPr>
          <p:cNvPr id="6" name="Slide Number Placeholder 4"/>
          <p:cNvSpPr>
            <a:spLocks noGrp="1"/>
          </p:cNvSpPr>
          <p:nvPr>
            <p:ph type="sldNum" sz="quarter" idx="11"/>
          </p:nvPr>
        </p:nvSpPr>
        <p:spPr/>
        <p:txBody>
          <a:bodyPr/>
          <a:lstStyle/>
          <a:p>
            <a:fld id="{6EB07DF9-0D14-445C-9D2A-9DBBCBF1EDC3}" type="slidenum">
              <a:rPr lang="en-US" altLang="en-US"/>
              <a:t>24</a:t>
            </a:fld>
            <a:endParaRPr lang="en-US" altLang="en-US" dirty="0"/>
          </a:p>
        </p:txBody>
      </p:sp>
    </p:spTree>
    <p:extLst>
      <p:ext uri="{BB962C8B-B14F-4D97-AF65-F5344CB8AC3E}">
        <p14:creationId xmlns:p14="http://schemas.microsoft.com/office/powerpoint/2010/main" val="966492558"/>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i="1" dirty="0"/>
              <a:t>Reynolds v. Dep’t of Army</a:t>
            </a:r>
            <a:r>
              <a:rPr lang="en-US" altLang="en-US" sz="2000" b="1" dirty="0"/>
              <a:t>, 439 F. App’x 150 (3d Cir. July 22, 2011)</a:t>
            </a:r>
            <a:endParaRPr lang="en-US" altLang="en-US" sz="2000" b="1" i="1" dirty="0"/>
          </a:p>
          <a:p>
            <a:pPr marL="0" indent="0">
              <a:lnSpc>
                <a:spcPct val="90000"/>
              </a:lnSpc>
            </a:pPr>
            <a:endParaRPr lang="en-US" altLang="en-US" sz="2000" b="1" dirty="0"/>
          </a:p>
          <a:p>
            <a:pPr lvl="0">
              <a:buClr>
                <a:srgbClr val="E51937"/>
              </a:buClr>
              <a:buFont typeface="Wingdings" pitchFamily="2" charset="2"/>
              <a:buChar char="§"/>
            </a:pPr>
            <a:r>
              <a:rPr lang="en-US" altLang="en-US" sz="1800" dirty="0"/>
              <a:t>Employee, age 55, a long-time Federal employee, began work as engineer for the Army</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Supervisor asserted that Employee did not take job seriously, improperly delegated responsibilities to others and failed to comply with directives, gave poor evaluation to Employee</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Employee denied allegations of poor performance, claimed that Supervisor treated him dismissively and failed to present him with a job description or position objectives</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Employee placed on a PIP and given 90 days to improve or face reassignment, demotion or termination</a:t>
            </a:r>
          </a:p>
        </p:txBody>
      </p:sp>
      <p:sp>
        <p:nvSpPr>
          <p:cNvPr id="6" name="Slide Number Placeholder 4"/>
          <p:cNvSpPr>
            <a:spLocks noGrp="1"/>
          </p:cNvSpPr>
          <p:nvPr>
            <p:ph type="sldNum" sz="quarter" idx="11"/>
          </p:nvPr>
        </p:nvSpPr>
        <p:spPr/>
        <p:txBody>
          <a:bodyPr/>
          <a:lstStyle/>
          <a:p>
            <a:fld id="{6EB07DF9-0D14-445C-9D2A-9DBBCBF1EDC3}" type="slidenum">
              <a:rPr lang="en-US" altLang="en-US"/>
              <a:t>25</a:t>
            </a:fld>
            <a:endParaRPr lang="en-US" altLang="en-US" dirty="0"/>
          </a:p>
        </p:txBody>
      </p:sp>
    </p:spTree>
    <p:extLst>
      <p:ext uri="{BB962C8B-B14F-4D97-AF65-F5344CB8AC3E}">
        <p14:creationId xmlns:p14="http://schemas.microsoft.com/office/powerpoint/2010/main" val="1878538940"/>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i="1" dirty="0"/>
              <a:t>Reynolds v. Dep’t of Army</a:t>
            </a:r>
            <a:r>
              <a:rPr lang="en-US" altLang="en-US" sz="2000" b="1" dirty="0"/>
              <a:t>, 439 F. App’x 150 (3d Cir. July 22, 2011)</a:t>
            </a:r>
            <a:endParaRPr lang="en-US" altLang="en-US" sz="2000" b="1" i="1" dirty="0"/>
          </a:p>
          <a:p>
            <a:pPr marL="0" indent="0">
              <a:lnSpc>
                <a:spcPct val="90000"/>
              </a:lnSpc>
            </a:pPr>
            <a:endParaRPr lang="en-US" altLang="en-US" sz="2000" b="1" dirty="0"/>
          </a:p>
          <a:p>
            <a:pPr lvl="0">
              <a:buClr>
                <a:srgbClr val="E51937"/>
              </a:buClr>
              <a:buFont typeface="Wingdings" pitchFamily="2" charset="2"/>
              <a:buChar char="§"/>
            </a:pPr>
            <a:r>
              <a:rPr lang="en-US" altLang="en-US" sz="1800" dirty="0"/>
              <a:t>Day after he received PIP, he applied for early retirement and retired 2 months later before PIP expired</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Employee filed a charge of age discrimination with EEOC alleging hostile work environment and constructive discharge</a:t>
            </a:r>
          </a:p>
        </p:txBody>
      </p:sp>
      <p:sp>
        <p:nvSpPr>
          <p:cNvPr id="6" name="Slide Number Placeholder 4"/>
          <p:cNvSpPr>
            <a:spLocks noGrp="1"/>
          </p:cNvSpPr>
          <p:nvPr>
            <p:ph type="sldNum" sz="quarter" idx="11"/>
          </p:nvPr>
        </p:nvSpPr>
        <p:spPr/>
        <p:txBody>
          <a:bodyPr/>
          <a:lstStyle/>
          <a:p>
            <a:fld id="{6EB07DF9-0D14-445C-9D2A-9DBBCBF1EDC3}" type="slidenum">
              <a:rPr lang="en-US" altLang="en-US"/>
              <a:t>26</a:t>
            </a:fld>
            <a:endParaRPr lang="en-US" altLang="en-US" dirty="0"/>
          </a:p>
        </p:txBody>
      </p:sp>
    </p:spTree>
    <p:extLst>
      <p:ext uri="{BB962C8B-B14F-4D97-AF65-F5344CB8AC3E}">
        <p14:creationId xmlns:p14="http://schemas.microsoft.com/office/powerpoint/2010/main" val="18370800"/>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54107"/>
          </a:xfrm>
          <a:prstGeom prst="rect">
            <a:avLst/>
          </a:prstGeom>
        </p:spPr>
        <p:txBody>
          <a:bodyPr>
            <a:spAutoFit/>
          </a:bodyPr>
          <a:lstStyle/>
          <a:p>
            <a:pPr algn="ctr"/>
            <a:r>
              <a:rPr lang="en-US" sz="2800" dirty="0">
                <a:solidFill>
                  <a:schemeClr val="bg1">
                    <a:lumMod val="50000"/>
                  </a:schemeClr>
                </a:solidFill>
              </a:rPr>
              <a:t>HOW DO YOU THINK </a:t>
            </a:r>
          </a:p>
          <a:p>
            <a:pPr algn="ctr"/>
            <a:r>
              <a:rPr lang="en-US" sz="2800" dirty="0">
                <a:solidFill>
                  <a:schemeClr val="bg1">
                    <a:lumMod val="50000"/>
                  </a:schemeClr>
                </a:solidFill>
              </a:rPr>
              <a:t>THE COURT RULED? </a:t>
            </a:r>
          </a:p>
        </p:txBody>
      </p:sp>
      <p:sp>
        <p:nvSpPr>
          <p:cNvPr id="3" name="Slide Number Placeholder 2"/>
          <p:cNvSpPr>
            <a:spLocks noGrp="1"/>
          </p:cNvSpPr>
          <p:nvPr>
            <p:ph type="sldNum" sz="quarter" idx="10"/>
          </p:nvPr>
        </p:nvSpPr>
        <p:spPr/>
        <p:txBody>
          <a:bodyPr/>
          <a:lstStyle/>
          <a:p>
            <a:fld id="{3E1C2CB1-A4FD-374C-8751-D00298D150FA}" type="slidenum">
              <a:rPr lang="en-US" smtClean="0"/>
              <a:t>27</a:t>
            </a:fld>
            <a:endParaRPr lang="en-US" dirty="0"/>
          </a:p>
        </p:txBody>
      </p:sp>
    </p:spTree>
    <p:extLst>
      <p:ext uri="{BB962C8B-B14F-4D97-AF65-F5344CB8AC3E}">
        <p14:creationId xmlns:p14="http://schemas.microsoft.com/office/powerpoint/2010/main" val="1267595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Employer Won</a:t>
            </a:r>
          </a:p>
          <a:p>
            <a:pPr marL="0" indent="0">
              <a:lnSpc>
                <a:spcPct val="90000"/>
              </a:lnSpc>
            </a:pPr>
            <a:endParaRPr lang="en-US" altLang="en-US" sz="2000" b="1" dirty="0"/>
          </a:p>
          <a:p>
            <a:pPr lvl="0">
              <a:buClr>
                <a:srgbClr val="E51937"/>
              </a:buClr>
              <a:buFont typeface="Wingdings" pitchFamily="2" charset="2"/>
              <a:buChar char="§"/>
            </a:pPr>
            <a:r>
              <a:rPr lang="en-US" altLang="en-US" dirty="0"/>
              <a:t>Court said:</a:t>
            </a:r>
          </a:p>
          <a:p>
            <a:pPr lvl="0">
              <a:buClr>
                <a:srgbClr val="E51937"/>
              </a:buClr>
              <a:buFont typeface="Wingdings" pitchFamily="2" charset="2"/>
              <a:buChar char="§"/>
            </a:pPr>
            <a:endParaRPr lang="en-US" altLang="en-US" sz="1800" dirty="0"/>
          </a:p>
          <a:p>
            <a:pPr lvl="1">
              <a:buClr>
                <a:srgbClr val="E51937"/>
              </a:buClr>
              <a:buFont typeface="Arial" panose="020B0604020202020204" pitchFamily="34" charset="0"/>
              <a:buChar char="•"/>
            </a:pPr>
            <a:r>
              <a:rPr lang="en-US" altLang="en-US" sz="1800" dirty="0"/>
              <a:t>Placing employee on a PIP, absent any other action taken against the employee, is not enough to constitute an “adverse employment action”</a:t>
            </a:r>
          </a:p>
          <a:p>
            <a:pPr lvl="1">
              <a:buClr>
                <a:srgbClr val="E51937"/>
              </a:buClr>
              <a:buFont typeface="Arial" panose="020B0604020202020204" pitchFamily="34" charset="0"/>
              <a:buChar char="•"/>
            </a:pPr>
            <a:endParaRPr lang="en-US" altLang="en-US" sz="1800" dirty="0"/>
          </a:p>
          <a:p>
            <a:pPr lvl="1">
              <a:buClr>
                <a:srgbClr val="E51937"/>
              </a:buClr>
              <a:buFont typeface="Arial" panose="020B0604020202020204" pitchFamily="34" charset="0"/>
              <a:buChar char="•"/>
            </a:pPr>
            <a:r>
              <a:rPr lang="en-US" altLang="en-US" sz="1800" dirty="0"/>
              <a:t>If there is no “harm,” there can be no “foul”</a:t>
            </a:r>
          </a:p>
          <a:p>
            <a:pPr marL="457200" lvl="1" indent="0">
              <a:buClr>
                <a:srgbClr val="E51937"/>
              </a:buClr>
              <a:buNone/>
            </a:pPr>
            <a:endParaRPr lang="en-US" altLang="en-US" sz="1800" dirty="0"/>
          </a:p>
          <a:p>
            <a:pPr lvl="1">
              <a:buClr>
                <a:srgbClr val="E51937"/>
              </a:buClr>
              <a:buFont typeface="Arial" panose="020B0604020202020204" pitchFamily="34" charset="0"/>
              <a:buChar char="•"/>
            </a:pPr>
            <a:r>
              <a:rPr lang="en-US" altLang="en-US" sz="1800" dirty="0"/>
              <a:t>Discrimination and retaliation claims require “adverse employment action”</a:t>
            </a:r>
          </a:p>
          <a:p>
            <a:pPr marL="457200" lvl="1" indent="0">
              <a:buClr>
                <a:srgbClr val="E51937"/>
              </a:buClr>
              <a:buNone/>
            </a:pPr>
            <a:endParaRPr lang="en-US" altLang="en-US" sz="1800" dirty="0"/>
          </a:p>
          <a:p>
            <a:pPr lvl="1">
              <a:buClr>
                <a:srgbClr val="E51937"/>
              </a:buClr>
              <a:buFont typeface="Arial" panose="020B0604020202020204" pitchFamily="34" charset="0"/>
              <a:buChar char="•"/>
            </a:pPr>
            <a:r>
              <a:rPr lang="en-US" altLang="en-US" sz="1800" dirty="0"/>
              <a:t>PIP, plus change to pay, benefits, or employment status = adverse action</a:t>
            </a:r>
          </a:p>
          <a:p>
            <a:pPr lvl="1">
              <a:buClr>
                <a:srgbClr val="E51937"/>
              </a:buClr>
              <a:buFont typeface="Arial" panose="020B0604020202020204" pitchFamily="34" charset="0"/>
              <a:buChar char="•"/>
            </a:pPr>
            <a:endParaRPr lang="en-US" altLang="en-US" sz="1800" dirty="0"/>
          </a:p>
        </p:txBody>
      </p:sp>
      <p:sp>
        <p:nvSpPr>
          <p:cNvPr id="6" name="Slide Number Placeholder 4"/>
          <p:cNvSpPr>
            <a:spLocks noGrp="1"/>
          </p:cNvSpPr>
          <p:nvPr>
            <p:ph type="sldNum" sz="quarter" idx="11"/>
          </p:nvPr>
        </p:nvSpPr>
        <p:spPr/>
        <p:txBody>
          <a:bodyPr/>
          <a:lstStyle/>
          <a:p>
            <a:fld id="{6EB07DF9-0D14-445C-9D2A-9DBBCBF1EDC3}" type="slidenum">
              <a:rPr lang="en-US" altLang="en-US"/>
              <a:t>28</a:t>
            </a:fld>
            <a:endParaRPr lang="en-US" altLang="en-US" dirty="0"/>
          </a:p>
        </p:txBody>
      </p:sp>
    </p:spTree>
    <p:extLst>
      <p:ext uri="{BB962C8B-B14F-4D97-AF65-F5344CB8AC3E}">
        <p14:creationId xmlns:p14="http://schemas.microsoft.com/office/powerpoint/2010/main" val="2888204961"/>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990600"/>
            <a:ext cx="8229600" cy="5730874"/>
          </a:xfrm>
        </p:spPr>
        <p:txBody>
          <a:bodyPr/>
          <a:lstStyle/>
          <a:p>
            <a:pPr marL="0" indent="0">
              <a:lnSpc>
                <a:spcPct val="90000"/>
              </a:lnSpc>
            </a:pPr>
            <a:r>
              <a:rPr lang="en-US" altLang="en-US" sz="2000" b="1" dirty="0"/>
              <a:t>V.	</a:t>
            </a:r>
            <a:r>
              <a:rPr lang="en-US" altLang="en-US" sz="2000" b="1" dirty="0">
                <a:solidFill>
                  <a:srgbClr val="FF0000"/>
                </a:solidFill>
              </a:rPr>
              <a:t>PIPs and FMLA Considerations</a:t>
            </a:r>
          </a:p>
          <a:p>
            <a:pPr marL="0" indent="0">
              <a:lnSpc>
                <a:spcPct val="90000"/>
              </a:lnSpc>
            </a:pPr>
            <a:endParaRPr lang="en-US" altLang="en-US" sz="2000" b="1" dirty="0"/>
          </a:p>
          <a:p>
            <a:pPr marL="0" indent="0">
              <a:lnSpc>
                <a:spcPct val="90000"/>
              </a:lnSpc>
            </a:pPr>
            <a:r>
              <a:rPr lang="en-US" altLang="en-US" sz="2000" b="1" dirty="0"/>
              <a:t>QUICK FMLA VIGNETTE</a:t>
            </a:r>
          </a:p>
          <a:p>
            <a:pPr marL="0" indent="0">
              <a:lnSpc>
                <a:spcPct val="90000"/>
              </a:lnSpc>
            </a:pPr>
            <a:endParaRPr lang="en-US" altLang="en-US" sz="2000" b="1" dirty="0"/>
          </a:p>
          <a:p>
            <a:pPr lvl="0">
              <a:buClr>
                <a:srgbClr val="E51937"/>
              </a:buClr>
              <a:buFont typeface="Wingdings" pitchFamily="2" charset="2"/>
              <a:buChar char="§"/>
            </a:pPr>
            <a:r>
              <a:rPr lang="en-US" altLang="en-US" sz="1800" dirty="0"/>
              <a:t>Sam sues company for interference with rights under FMLA and retaliation for wrongful termination</a:t>
            </a:r>
          </a:p>
          <a:p>
            <a:pPr marL="0" lvl="0" indent="0">
              <a:buClr>
                <a:srgbClr val="E51937"/>
              </a:buClr>
            </a:pPr>
            <a:endParaRPr lang="en-US" altLang="en-US" dirty="0"/>
          </a:p>
          <a:p>
            <a:pPr marL="0" lvl="0" indent="0">
              <a:buClr>
                <a:srgbClr val="E51937"/>
              </a:buClr>
            </a:pPr>
            <a:endParaRPr lang="en-US" altLang="en-US" sz="1800" dirty="0"/>
          </a:p>
          <a:p>
            <a:pPr marL="0" lvl="0" indent="0">
              <a:buClr>
                <a:srgbClr val="E51937"/>
              </a:buClr>
            </a:pPr>
            <a:r>
              <a:rPr lang="en-US" altLang="en-US" sz="1800" dirty="0"/>
              <a:t>Did he win?</a:t>
            </a:r>
          </a:p>
          <a:p>
            <a:pPr marL="0" lvl="0" indent="0">
              <a:buClr>
                <a:srgbClr val="E51937"/>
              </a:buClr>
            </a:pPr>
            <a:endParaRPr lang="en-US" altLang="en-US" dirty="0"/>
          </a:p>
          <a:p>
            <a:pPr marL="0" lvl="0" indent="0">
              <a:buClr>
                <a:srgbClr val="E51937"/>
              </a:buClr>
            </a:pPr>
            <a:r>
              <a:rPr lang="en-US" altLang="en-US" dirty="0"/>
              <a:t>(</a:t>
            </a:r>
            <a:r>
              <a:rPr lang="en-US" altLang="en-US" i="1" dirty="0">
                <a:solidFill>
                  <a:schemeClr val="tx1"/>
                </a:solidFill>
              </a:rPr>
              <a:t>Marten  v. Brevard County Public Schools</a:t>
            </a:r>
            <a:r>
              <a:rPr lang="en-US" altLang="en-US" dirty="0"/>
              <a:t>)</a:t>
            </a:r>
            <a:endParaRPr lang="en-US" altLang="en-US" sz="1800" dirty="0"/>
          </a:p>
        </p:txBody>
      </p:sp>
      <p:sp>
        <p:nvSpPr>
          <p:cNvPr id="6" name="Slide Number Placeholder 4"/>
          <p:cNvSpPr>
            <a:spLocks noGrp="1"/>
          </p:cNvSpPr>
          <p:nvPr>
            <p:ph type="sldNum" sz="quarter" idx="11"/>
          </p:nvPr>
        </p:nvSpPr>
        <p:spPr/>
        <p:txBody>
          <a:bodyPr/>
          <a:lstStyle/>
          <a:p>
            <a:fld id="{6EB07DF9-0D14-445C-9D2A-9DBBCBF1EDC3}" type="slidenum">
              <a:rPr lang="en-US" altLang="en-US"/>
              <a:t>29</a:t>
            </a:fld>
            <a:endParaRPr lang="en-US" altLang="en-US" dirty="0"/>
          </a:p>
        </p:txBody>
      </p:sp>
    </p:spTree>
    <p:extLst>
      <p:ext uri="{BB962C8B-B14F-4D97-AF65-F5344CB8AC3E}">
        <p14:creationId xmlns:p14="http://schemas.microsoft.com/office/powerpoint/2010/main" val="3833200573"/>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82DE-E895-4311-8FF9-30B0B284998B}"/>
              </a:ext>
            </a:extLst>
          </p:cNvPr>
          <p:cNvSpPr>
            <a:spLocks noGrp="1"/>
          </p:cNvSpPr>
          <p:nvPr>
            <p:ph type="title"/>
          </p:nvPr>
        </p:nvSpPr>
        <p:spPr>
          <a:xfrm>
            <a:off x="304800" y="876300"/>
            <a:ext cx="8229600" cy="495300"/>
          </a:xfrm>
        </p:spPr>
        <p:txBody>
          <a:bodyPr vert="horz" wrap="square" lIns="91440" tIns="45720" rIns="91440" bIns="45720" numCol="1" anchor="ctr" anchorCtr="0" compatLnSpc="1">
            <a:prstTxWarp prst="textNoShape">
              <a:avLst/>
            </a:prstTxWarp>
            <a:normAutofit/>
          </a:bodyPr>
          <a:lstStyle/>
          <a:p>
            <a:r>
              <a:rPr lang="en-US">
                <a:latin typeface="+mj-lt"/>
                <a:ea typeface="+mj-ea"/>
                <a:cs typeface="+mj-cs"/>
              </a:rPr>
              <a:t>Introduction:</a:t>
            </a:r>
          </a:p>
        </p:txBody>
      </p:sp>
      <p:pic>
        <p:nvPicPr>
          <p:cNvPr id="5" name="Picture 4" descr="A person smiling for the camera&#10;&#10;Description automatically generated">
            <a:extLst>
              <a:ext uri="{FF2B5EF4-FFF2-40B4-BE49-F238E27FC236}">
                <a16:creationId xmlns:a16="http://schemas.microsoft.com/office/drawing/2014/main" id="{745E3DEF-B597-43B9-851C-1330CC6A9DA4}"/>
              </a:ext>
            </a:extLst>
          </p:cNvPr>
          <p:cNvPicPr>
            <a:picLocks noChangeAspect="1"/>
          </p:cNvPicPr>
          <p:nvPr/>
        </p:nvPicPr>
        <p:blipFill>
          <a:blip r:embed="rId2"/>
          <a:stretch>
            <a:fillRect/>
          </a:stretch>
        </p:blipFill>
        <p:spPr>
          <a:xfrm>
            <a:off x="489443" y="1371600"/>
            <a:ext cx="3669313" cy="4525963"/>
          </a:xfrm>
          <a:prstGeom prst="rect">
            <a:avLst/>
          </a:prstGeom>
          <a:noFill/>
        </p:spPr>
      </p:pic>
      <p:sp>
        <p:nvSpPr>
          <p:cNvPr id="4" name="TextBox 3">
            <a:extLst>
              <a:ext uri="{FF2B5EF4-FFF2-40B4-BE49-F238E27FC236}">
                <a16:creationId xmlns:a16="http://schemas.microsoft.com/office/drawing/2014/main" id="{AFAEFC7A-D6A9-4F72-9457-F44D0DD76B51}"/>
              </a:ext>
            </a:extLst>
          </p:cNvPr>
          <p:cNvSpPr txBox="1"/>
          <p:nvPr/>
        </p:nvSpPr>
        <p:spPr bwMode="auto">
          <a:xfrm>
            <a:off x="3962400" y="1371600"/>
            <a:ext cx="4953000" cy="5029200"/>
          </a:xfrm>
          <a:prstGeom prst="rect">
            <a:avLst/>
          </a:prstGeom>
          <a:noFill/>
          <a:ln>
            <a:noFill/>
          </a:ln>
          <a:effectLst/>
        </p:spPr>
        <p:txBody>
          <a:bodyPr vert="horz" wrap="square" lIns="91440" tIns="45720" rIns="91440" bIns="45720" numCol="1" rtlCol="0" anchor="t" anchorCtr="0" compatLnSpc="1">
            <a:prstTxWarp prst="textNoShape">
              <a:avLst/>
            </a:prstTxWarp>
            <a:normAutofit lnSpcReduction="10000"/>
          </a:bodyPr>
          <a:lstStyle/>
          <a:p>
            <a:pPr eaLnBrk="1" hangingPunct="1">
              <a:lnSpc>
                <a:spcPct val="90000"/>
              </a:lnSpc>
              <a:spcBef>
                <a:spcPct val="20000"/>
              </a:spcBef>
              <a:buFont typeface="Wingdings" pitchFamily="2" charset="2"/>
            </a:pPr>
            <a:r>
              <a:rPr lang="en-US" sz="1600" dirty="0">
                <a:solidFill>
                  <a:schemeClr val="bg2"/>
                </a:solidFill>
                <a:latin typeface="+mn-lt"/>
              </a:rPr>
              <a:t>Lori Brewington is a Senior Attorney at Richards, Layton &amp; Finger, Delaware’s largest law firm.  Award-winning employment lawyers, she represents a wide variety of business clients in their labor and employment matters in Delaware and neighboring states. Lori provides customized solutions and practical legal advice to the many issues that arise in workplace relationships.</a:t>
            </a:r>
          </a:p>
          <a:p>
            <a:pPr eaLnBrk="1" hangingPunct="1">
              <a:lnSpc>
                <a:spcPct val="90000"/>
              </a:lnSpc>
              <a:spcBef>
                <a:spcPct val="20000"/>
              </a:spcBef>
              <a:buFont typeface="Wingdings" pitchFamily="2" charset="2"/>
            </a:pPr>
            <a:endParaRPr lang="en-US" sz="1600" dirty="0">
              <a:solidFill>
                <a:schemeClr val="bg2"/>
              </a:solidFill>
              <a:latin typeface="+mn-lt"/>
            </a:endParaRPr>
          </a:p>
          <a:p>
            <a:pPr eaLnBrk="1" hangingPunct="1">
              <a:lnSpc>
                <a:spcPct val="90000"/>
              </a:lnSpc>
              <a:spcBef>
                <a:spcPct val="20000"/>
              </a:spcBef>
              <a:buFont typeface="Wingdings" pitchFamily="2" charset="2"/>
            </a:pPr>
            <a:r>
              <a:rPr lang="en-US" sz="1600" dirty="0">
                <a:solidFill>
                  <a:schemeClr val="bg2"/>
                </a:solidFill>
                <a:latin typeface="+mn-lt"/>
              </a:rPr>
              <a:t>Lori’s employment law practice is enhanced by her background as a human resources professional—experience that has given her added insight into the issues her clients face. Lori has been named in Chambers USA, Super Lawyers, the Lawyers of Color Hot List, and Delaware Today, where she is listed as the 2019 top vote getter in Labor and Employment Law and featured in the  magazine’s “Hottest Topics on the State’s Legal Scene” article. Lori devotes many hours to pro bono work, and she serves on the boards of the Children’s Advocacy Center of Delaware and Action for Delaware’s Children, Inc. A Delaware native, Lori has a three-year-old daughter.</a:t>
            </a:r>
          </a:p>
        </p:txBody>
      </p:sp>
      <p:sp>
        <p:nvSpPr>
          <p:cNvPr id="3" name="Slide Number Placeholder 2">
            <a:extLst>
              <a:ext uri="{FF2B5EF4-FFF2-40B4-BE49-F238E27FC236}">
                <a16:creationId xmlns:a16="http://schemas.microsoft.com/office/drawing/2014/main" id="{C45FE9AD-1C41-4378-A9B9-82B312D157E0}"/>
              </a:ext>
            </a:extLst>
          </p:cNvPr>
          <p:cNvSpPr>
            <a:spLocks noGrp="1"/>
          </p:cNvSpPr>
          <p:nvPr>
            <p:ph type="sldNum" sz="quarter" idx="10"/>
          </p:nvPr>
        </p:nvSpPr>
        <p:spPr>
          <a:xfrm>
            <a:off x="6553200" y="6245225"/>
            <a:ext cx="2133600" cy="476250"/>
          </a:xfrm>
        </p:spPr>
        <p:txBody>
          <a:bodyPr vert="horz" wrap="square" lIns="91440" tIns="45720" rIns="91440" bIns="45720" numCol="1" anchor="t" anchorCtr="0" compatLnSpc="1">
            <a:prstTxWarp prst="textNoShape">
              <a:avLst/>
            </a:prstTxWarp>
            <a:normAutofit/>
          </a:bodyPr>
          <a:lstStyle/>
          <a:p>
            <a:pPr>
              <a:spcAft>
                <a:spcPts val="600"/>
              </a:spcAft>
              <a:defRPr/>
            </a:pPr>
            <a:fld id="{1EE0761B-992E-4108-B8B1-F8B7E0E92B85}" type="slidenum">
              <a:rPr lang="en-US" kern="1200">
                <a:latin typeface="Arial"/>
                <a:ea typeface="+mn-ea"/>
                <a:cs typeface="+mn-cs"/>
              </a:rPr>
              <a:pPr>
                <a:spcAft>
                  <a:spcPts val="600"/>
                </a:spcAft>
                <a:defRPr/>
              </a:pPr>
              <a:t>3</a:t>
            </a:fld>
            <a:endParaRPr lang="en-US" kern="1200">
              <a:latin typeface="Arial"/>
              <a:ea typeface="+mn-ea"/>
              <a:cs typeface="+mn-cs"/>
            </a:endParaRPr>
          </a:p>
        </p:txBody>
      </p:sp>
    </p:spTree>
    <p:extLst>
      <p:ext uri="{BB962C8B-B14F-4D97-AF65-F5344CB8AC3E}">
        <p14:creationId xmlns:p14="http://schemas.microsoft.com/office/powerpoint/2010/main" val="10607283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V.	</a:t>
            </a:r>
            <a:r>
              <a:rPr lang="en-US" altLang="en-US" sz="2000" b="1" dirty="0">
                <a:solidFill>
                  <a:srgbClr val="FF0000"/>
                </a:solidFill>
              </a:rPr>
              <a:t>PIPs and FMLA Considerations</a:t>
            </a:r>
          </a:p>
          <a:p>
            <a:pPr marL="0" indent="0">
              <a:lnSpc>
                <a:spcPct val="90000"/>
              </a:lnSpc>
            </a:pPr>
            <a:endParaRPr lang="en-US" altLang="en-US" sz="1200" b="1" dirty="0"/>
          </a:p>
          <a:p>
            <a:pPr marL="0" indent="0">
              <a:lnSpc>
                <a:spcPct val="90000"/>
              </a:lnSpc>
            </a:pPr>
            <a:r>
              <a:rPr lang="en-US" altLang="en-US" sz="2000" b="1" dirty="0"/>
              <a:t>Sam wins</a:t>
            </a:r>
          </a:p>
          <a:p>
            <a:pPr marL="0" indent="0">
              <a:lnSpc>
                <a:spcPct val="90000"/>
              </a:lnSpc>
            </a:pPr>
            <a:endParaRPr lang="en-US" altLang="en-US" sz="1200" b="1" dirty="0"/>
          </a:p>
          <a:p>
            <a:pPr lvl="0">
              <a:buClr>
                <a:srgbClr val="E51937"/>
              </a:buClr>
              <a:buFont typeface="Wingdings" pitchFamily="2" charset="2"/>
              <a:buChar char="§"/>
            </a:pPr>
            <a:r>
              <a:rPr lang="en-US" altLang="en-US" dirty="0"/>
              <a:t>FMLA interference and retaliation claims for wrongful termination strong enough to go to trial</a:t>
            </a:r>
          </a:p>
          <a:p>
            <a:pPr lvl="0">
              <a:buClr>
                <a:srgbClr val="E51937"/>
              </a:buClr>
              <a:buFont typeface="Wingdings" pitchFamily="2" charset="2"/>
              <a:buChar char="§"/>
            </a:pPr>
            <a:endParaRPr lang="en-US" altLang="en-US" sz="1200" dirty="0"/>
          </a:p>
          <a:p>
            <a:pPr lvl="0">
              <a:buClr>
                <a:srgbClr val="E51937"/>
              </a:buClr>
              <a:buFont typeface="Wingdings" pitchFamily="2" charset="2"/>
              <a:buChar char="§"/>
            </a:pPr>
            <a:r>
              <a:rPr lang="en-US" altLang="en-US" dirty="0"/>
              <a:t>HR Manager made one mistake based on the circumstances – she should have extended the duration of Sam’s PIP to give him a chance to complete it successfully</a:t>
            </a:r>
          </a:p>
          <a:p>
            <a:pPr lvl="0">
              <a:buClr>
                <a:srgbClr val="E51937"/>
              </a:buClr>
              <a:buFont typeface="Wingdings" pitchFamily="2" charset="2"/>
              <a:buChar char="§"/>
            </a:pPr>
            <a:endParaRPr lang="en-US" altLang="en-US" sz="1200" dirty="0"/>
          </a:p>
          <a:p>
            <a:pPr lvl="0">
              <a:buClr>
                <a:srgbClr val="E51937"/>
              </a:buClr>
              <a:buFont typeface="Wingdings" pitchFamily="2" charset="2"/>
              <a:buChar char="§"/>
            </a:pPr>
            <a:r>
              <a:rPr lang="en-US" altLang="en-US" dirty="0"/>
              <a:t>Sam may have been able to successfully complete the PIP if he had chance but company refused that chance because he took leave.  However, leave was protected FMLA time.</a:t>
            </a:r>
          </a:p>
          <a:p>
            <a:pPr lvl="0">
              <a:buClr>
                <a:srgbClr val="E51937"/>
              </a:buClr>
              <a:buFont typeface="Wingdings" pitchFamily="2" charset="2"/>
              <a:buChar char="§"/>
            </a:pPr>
            <a:endParaRPr lang="en-US" altLang="en-US" sz="1200" dirty="0"/>
          </a:p>
          <a:p>
            <a:pPr lvl="1">
              <a:buClr>
                <a:srgbClr val="E51937"/>
              </a:buClr>
              <a:buFont typeface="Arial" panose="020B0604020202020204" pitchFamily="34" charset="0"/>
              <a:buChar char="•"/>
            </a:pPr>
            <a:r>
              <a:rPr lang="en-US" altLang="en-US" sz="1800" dirty="0"/>
              <a:t>Illegal to discipline employee for exercising FMLA benefits to which they have a legal right </a:t>
            </a:r>
          </a:p>
          <a:p>
            <a:pPr lvl="1">
              <a:buClr>
                <a:srgbClr val="E51937"/>
              </a:buClr>
              <a:buFont typeface="Arial" panose="020B0604020202020204" pitchFamily="34" charset="0"/>
              <a:buChar char="•"/>
            </a:pPr>
            <a:r>
              <a:rPr lang="en-US" altLang="en-US" sz="1800" dirty="0"/>
              <a:t>Employer can discipline – including terminating someone on FMLA if you can show that employer would have done the same thing without any FMLA issue</a:t>
            </a:r>
          </a:p>
        </p:txBody>
      </p:sp>
      <p:sp>
        <p:nvSpPr>
          <p:cNvPr id="6" name="Slide Number Placeholder 4"/>
          <p:cNvSpPr>
            <a:spLocks noGrp="1"/>
          </p:cNvSpPr>
          <p:nvPr>
            <p:ph type="sldNum" sz="quarter" idx="11"/>
          </p:nvPr>
        </p:nvSpPr>
        <p:spPr/>
        <p:txBody>
          <a:bodyPr/>
          <a:lstStyle/>
          <a:p>
            <a:fld id="{6EB07DF9-0D14-445C-9D2A-9DBBCBF1EDC3}" type="slidenum">
              <a:rPr lang="en-US" altLang="en-US"/>
              <a:t>30</a:t>
            </a:fld>
            <a:endParaRPr lang="en-US" altLang="en-US" dirty="0"/>
          </a:p>
        </p:txBody>
      </p:sp>
    </p:spTree>
    <p:extLst>
      <p:ext uri="{BB962C8B-B14F-4D97-AF65-F5344CB8AC3E}">
        <p14:creationId xmlns:p14="http://schemas.microsoft.com/office/powerpoint/2010/main" val="4032102709"/>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609600"/>
            <a:ext cx="8229600" cy="5959475"/>
          </a:xfrm>
        </p:spPr>
        <p:txBody>
          <a:bodyPr/>
          <a:lstStyle/>
          <a:p>
            <a:pPr marL="0" indent="0">
              <a:lnSpc>
                <a:spcPct val="90000"/>
              </a:lnSpc>
            </a:pPr>
            <a:r>
              <a:rPr lang="en-US" altLang="en-US" sz="2000" b="1" i="1" dirty="0"/>
              <a:t>Ross v. Gilhuly and Continental Tire of America</a:t>
            </a:r>
            <a:r>
              <a:rPr lang="en-US" altLang="en-US" sz="2000" b="1" dirty="0"/>
              <a:t>, 755 F.3d 185 (3d Cir. June 17, 2014)</a:t>
            </a:r>
            <a:endParaRPr lang="en-US" altLang="en-US" sz="2000" b="1" i="1" dirty="0"/>
          </a:p>
          <a:p>
            <a:pPr marL="0" indent="0">
              <a:lnSpc>
                <a:spcPct val="90000"/>
              </a:lnSpc>
            </a:pPr>
            <a:endParaRPr lang="en-US" altLang="en-US" sz="2000" b="1" dirty="0"/>
          </a:p>
          <a:p>
            <a:pPr lvl="0">
              <a:spcBef>
                <a:spcPct val="0"/>
              </a:spcBef>
              <a:buClr>
                <a:srgbClr val="E51937"/>
              </a:buClr>
              <a:buFont typeface="Wingdings" pitchFamily="2" charset="2"/>
              <a:buChar char="§"/>
            </a:pPr>
            <a:r>
              <a:rPr lang="en-US" altLang="en-US" dirty="0"/>
              <a:t>Employee worked as the Area District Manager for tire manufacturing company</a:t>
            </a:r>
          </a:p>
          <a:p>
            <a:pPr lvl="0">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Supervisor consulted with HR about placing Employee on a performance improvement plan with a 6 month plan that identified deficiencies</a:t>
            </a:r>
          </a:p>
          <a:p>
            <a:pPr lvl="0">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Thereafter, in October, Supervisor met with employee to administer the PIP – no specific end date but would review performance 90 days later and decide “additional action, if any…”</a:t>
            </a:r>
          </a:p>
          <a:p>
            <a:pPr lvl="0">
              <a:spcBef>
                <a:spcPct val="0"/>
              </a:spcBef>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Less than 1 month later, in November, Employee notified Supervisor that he was diagnosed with prostate cancer but that he wanted to continue with the PIP to receive feedback on his performance</a:t>
            </a:r>
          </a:p>
          <a:p>
            <a:pPr lvl="0">
              <a:spcBef>
                <a:spcPct val="0"/>
              </a:spcBef>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In January, Employee needed to be out for surgery and Employer decided to extend the PIP and while Employee was out of work recovering the PIP was “pending”</a:t>
            </a:r>
          </a:p>
        </p:txBody>
      </p:sp>
      <p:sp>
        <p:nvSpPr>
          <p:cNvPr id="6" name="Slide Number Placeholder 4"/>
          <p:cNvSpPr>
            <a:spLocks noGrp="1"/>
          </p:cNvSpPr>
          <p:nvPr>
            <p:ph type="sldNum" sz="quarter" idx="11"/>
          </p:nvPr>
        </p:nvSpPr>
        <p:spPr/>
        <p:txBody>
          <a:bodyPr/>
          <a:lstStyle/>
          <a:p>
            <a:fld id="{6EB07DF9-0D14-445C-9D2A-9DBBCBF1EDC3}" type="slidenum">
              <a:rPr lang="en-US" altLang="en-US"/>
              <a:t>31</a:t>
            </a:fld>
            <a:endParaRPr lang="en-US" altLang="en-US" dirty="0"/>
          </a:p>
        </p:txBody>
      </p:sp>
    </p:spTree>
    <p:extLst>
      <p:ext uri="{BB962C8B-B14F-4D97-AF65-F5344CB8AC3E}">
        <p14:creationId xmlns:p14="http://schemas.microsoft.com/office/powerpoint/2010/main" val="3570122686"/>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609600"/>
            <a:ext cx="8229600" cy="5959475"/>
          </a:xfrm>
        </p:spPr>
        <p:txBody>
          <a:bodyPr/>
          <a:lstStyle/>
          <a:p>
            <a:pPr marL="0" indent="0">
              <a:lnSpc>
                <a:spcPct val="90000"/>
              </a:lnSpc>
            </a:pPr>
            <a:r>
              <a:rPr lang="en-US" altLang="en-US" sz="2000" b="1" i="1" dirty="0"/>
              <a:t>Ross v. Gilhuly and Continental Tire of America</a:t>
            </a:r>
            <a:r>
              <a:rPr lang="en-US" altLang="en-US" sz="2000" b="1" dirty="0"/>
              <a:t>, 755 F.3d 185 (3d Cir. June 17, 2014)</a:t>
            </a:r>
            <a:endParaRPr lang="en-US" altLang="en-US" sz="2000" b="1" i="1" dirty="0"/>
          </a:p>
          <a:p>
            <a:pPr marL="0" indent="0">
              <a:lnSpc>
                <a:spcPct val="90000"/>
              </a:lnSpc>
            </a:pPr>
            <a:endParaRPr lang="en-US" altLang="en-US" sz="2000" b="1" dirty="0"/>
          </a:p>
          <a:p>
            <a:pPr lvl="0">
              <a:spcBef>
                <a:spcPct val="0"/>
              </a:spcBef>
              <a:buClr>
                <a:srgbClr val="E51937"/>
              </a:buClr>
              <a:buFont typeface="Wingdings" pitchFamily="2" charset="2"/>
              <a:buChar char="§"/>
            </a:pPr>
            <a:r>
              <a:rPr lang="en-US" altLang="en-US" dirty="0"/>
              <a:t>Employee received FMLA and continued benefits while out</a:t>
            </a:r>
          </a:p>
          <a:p>
            <a:pPr lvl="0">
              <a:spcBef>
                <a:spcPct val="0"/>
              </a:spcBef>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In March, Employee returned to work and in April, the PIP was extended for an additional 60 days</a:t>
            </a:r>
          </a:p>
          <a:p>
            <a:pPr lvl="0">
              <a:spcBef>
                <a:spcPct val="0"/>
              </a:spcBef>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In May, Employee filed suit against Employer alleging interference with his FMLA rights and retaliation</a:t>
            </a:r>
          </a:p>
          <a:p>
            <a:pPr lvl="0">
              <a:spcBef>
                <a:spcPct val="0"/>
              </a:spcBef>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While case was pending, Employer terminated Employee for continuing to not meet expectations</a:t>
            </a:r>
          </a:p>
          <a:p>
            <a:pPr lvl="0">
              <a:spcBef>
                <a:spcPct val="0"/>
              </a:spcBef>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Employee added a claim for wrongful discharge to his complaint</a:t>
            </a:r>
          </a:p>
        </p:txBody>
      </p:sp>
      <p:sp>
        <p:nvSpPr>
          <p:cNvPr id="6" name="Slide Number Placeholder 4"/>
          <p:cNvSpPr>
            <a:spLocks noGrp="1"/>
          </p:cNvSpPr>
          <p:nvPr>
            <p:ph type="sldNum" sz="quarter" idx="11"/>
          </p:nvPr>
        </p:nvSpPr>
        <p:spPr/>
        <p:txBody>
          <a:bodyPr/>
          <a:lstStyle/>
          <a:p>
            <a:fld id="{6EB07DF9-0D14-445C-9D2A-9DBBCBF1EDC3}" type="slidenum">
              <a:rPr lang="en-US" altLang="en-US"/>
              <a:t>32</a:t>
            </a:fld>
            <a:endParaRPr lang="en-US" altLang="en-US" dirty="0"/>
          </a:p>
        </p:txBody>
      </p:sp>
    </p:spTree>
    <p:extLst>
      <p:ext uri="{BB962C8B-B14F-4D97-AF65-F5344CB8AC3E}">
        <p14:creationId xmlns:p14="http://schemas.microsoft.com/office/powerpoint/2010/main" val="3816553524"/>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54107"/>
          </a:xfrm>
          <a:prstGeom prst="rect">
            <a:avLst/>
          </a:prstGeom>
        </p:spPr>
        <p:txBody>
          <a:bodyPr>
            <a:spAutoFit/>
          </a:bodyPr>
          <a:lstStyle/>
          <a:p>
            <a:pPr algn="ctr"/>
            <a:r>
              <a:rPr lang="en-US" sz="2800" dirty="0">
                <a:solidFill>
                  <a:schemeClr val="bg1">
                    <a:lumMod val="50000"/>
                  </a:schemeClr>
                </a:solidFill>
              </a:rPr>
              <a:t>HOW DO YOU THINK </a:t>
            </a:r>
          </a:p>
          <a:p>
            <a:pPr algn="ctr"/>
            <a:r>
              <a:rPr lang="en-US" sz="2800" dirty="0">
                <a:solidFill>
                  <a:schemeClr val="bg1">
                    <a:lumMod val="50000"/>
                  </a:schemeClr>
                </a:solidFill>
              </a:rPr>
              <a:t>THE COURT RULED? </a:t>
            </a:r>
          </a:p>
        </p:txBody>
      </p:sp>
      <p:sp>
        <p:nvSpPr>
          <p:cNvPr id="3" name="Slide Number Placeholder 2"/>
          <p:cNvSpPr>
            <a:spLocks noGrp="1"/>
          </p:cNvSpPr>
          <p:nvPr>
            <p:ph type="sldNum" sz="quarter" idx="10"/>
          </p:nvPr>
        </p:nvSpPr>
        <p:spPr/>
        <p:txBody>
          <a:bodyPr/>
          <a:lstStyle/>
          <a:p>
            <a:fld id="{3E1C2CB1-A4FD-374C-8751-D00298D150FA}" type="slidenum">
              <a:rPr lang="en-US" smtClean="0"/>
              <a:t>33</a:t>
            </a:fld>
            <a:endParaRPr lang="en-US" dirty="0"/>
          </a:p>
        </p:txBody>
      </p:sp>
    </p:spTree>
    <p:extLst>
      <p:ext uri="{BB962C8B-B14F-4D97-AF65-F5344CB8AC3E}">
        <p14:creationId xmlns:p14="http://schemas.microsoft.com/office/powerpoint/2010/main" val="10550494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Employer Won</a:t>
            </a:r>
          </a:p>
          <a:p>
            <a:pPr marL="0" indent="0">
              <a:lnSpc>
                <a:spcPct val="90000"/>
              </a:lnSpc>
            </a:pPr>
            <a:endParaRPr lang="en-US" altLang="en-US" sz="2000" b="1" dirty="0"/>
          </a:p>
          <a:p>
            <a:pPr lvl="0">
              <a:spcBef>
                <a:spcPts val="0"/>
              </a:spcBef>
              <a:buClr>
                <a:srgbClr val="E51937"/>
              </a:buClr>
              <a:buFont typeface="Wingdings" pitchFamily="2" charset="2"/>
              <a:buChar char="§"/>
            </a:pPr>
            <a:r>
              <a:rPr lang="en-US" altLang="en-US" dirty="0"/>
              <a:t>Court said:</a:t>
            </a:r>
          </a:p>
          <a:p>
            <a:pPr lvl="0">
              <a:buClr>
                <a:srgbClr val="E51937"/>
              </a:buClr>
              <a:buFont typeface="Wingdings" pitchFamily="2" charset="2"/>
              <a:buChar char="§"/>
            </a:pPr>
            <a:endParaRPr lang="en-US" altLang="en-US" sz="1800" dirty="0"/>
          </a:p>
          <a:p>
            <a:pPr lvl="1">
              <a:spcBef>
                <a:spcPts val="0"/>
              </a:spcBef>
              <a:buClr>
                <a:srgbClr val="E51937"/>
              </a:buClr>
              <a:buFont typeface="Arial" panose="020B0604020202020204" pitchFamily="34" charset="0"/>
              <a:buChar char="•"/>
            </a:pPr>
            <a:r>
              <a:rPr lang="en-US" altLang="en-US" sz="1800" dirty="0"/>
              <a:t>Supervisor did not interfere with Employee’s FMLA rights since Employee received all the benefits he was entitled to under FMLA and was restored to same position</a:t>
            </a:r>
          </a:p>
          <a:p>
            <a:pPr lvl="1">
              <a:buClr>
                <a:srgbClr val="E51937"/>
              </a:buClr>
              <a:buFont typeface="Arial" panose="020B0604020202020204" pitchFamily="34" charset="0"/>
              <a:buChar char="•"/>
            </a:pPr>
            <a:endParaRPr lang="en-US" altLang="en-US" sz="1800" dirty="0"/>
          </a:p>
          <a:p>
            <a:pPr lvl="1">
              <a:spcBef>
                <a:spcPts val="0"/>
              </a:spcBef>
              <a:buClr>
                <a:srgbClr val="E51937"/>
              </a:buClr>
              <a:buFont typeface="Arial" panose="020B0604020202020204" pitchFamily="34" charset="0"/>
              <a:buChar char="•"/>
            </a:pPr>
            <a:r>
              <a:rPr lang="en-US" altLang="en-US" sz="1800" dirty="0"/>
              <a:t>Employer’s decision to extend Employee’s PIP was not a pretext for retaliation</a:t>
            </a:r>
          </a:p>
          <a:p>
            <a:pPr lvl="1">
              <a:buClr>
                <a:srgbClr val="E51937"/>
              </a:buClr>
              <a:buFont typeface="Arial" panose="020B0604020202020204" pitchFamily="34" charset="0"/>
              <a:buChar char="•"/>
            </a:pPr>
            <a:endParaRPr lang="en-US" altLang="en-US" sz="1800" dirty="0"/>
          </a:p>
          <a:p>
            <a:pPr lvl="2">
              <a:spcBef>
                <a:spcPts val="0"/>
              </a:spcBef>
              <a:buClr>
                <a:srgbClr val="E51937"/>
              </a:buClr>
              <a:buFont typeface="Arial" panose="020B0604020202020204" pitchFamily="34" charset="0"/>
              <a:buChar char="•"/>
            </a:pPr>
            <a:r>
              <a:rPr lang="en-US" altLang="en-US" sz="1800" dirty="0"/>
              <a:t>Employee admitted to his sub-par performance and other numerous errors were documented in detail and at length in the PIP and follow-up memos to Employee</a:t>
            </a:r>
          </a:p>
          <a:p>
            <a:pPr lvl="2">
              <a:buClr>
                <a:srgbClr val="E51937"/>
              </a:buClr>
              <a:buFont typeface="Arial" panose="020B0604020202020204" pitchFamily="34" charset="0"/>
              <a:buChar char="•"/>
            </a:pPr>
            <a:endParaRPr lang="en-US" altLang="en-US" sz="1800" dirty="0"/>
          </a:p>
          <a:p>
            <a:pPr lvl="2">
              <a:spcBef>
                <a:spcPts val="0"/>
              </a:spcBef>
              <a:buClr>
                <a:srgbClr val="E51937"/>
              </a:buClr>
              <a:buFont typeface="Arial" panose="020B0604020202020204" pitchFamily="34" charset="0"/>
              <a:buChar char="•"/>
            </a:pPr>
            <a:r>
              <a:rPr lang="en-US" altLang="en-US" sz="1800" dirty="0"/>
              <a:t>Perfectly sensible to delay PIP to accommodate Employee’s FMLA leave</a:t>
            </a:r>
          </a:p>
          <a:p>
            <a:pPr lvl="2">
              <a:buClr>
                <a:srgbClr val="E51937"/>
              </a:buClr>
              <a:buFont typeface="Arial" panose="020B0604020202020204" pitchFamily="34" charset="0"/>
              <a:buChar char="•"/>
            </a:pPr>
            <a:endParaRPr lang="en-US" altLang="en-US" sz="1800" dirty="0"/>
          </a:p>
          <a:p>
            <a:pPr lvl="2">
              <a:spcBef>
                <a:spcPts val="0"/>
              </a:spcBef>
              <a:buClr>
                <a:srgbClr val="E51937"/>
              </a:buClr>
              <a:buFont typeface="Arial" panose="020B0604020202020204" pitchFamily="34" charset="0"/>
              <a:buChar char="•"/>
            </a:pPr>
            <a:r>
              <a:rPr lang="en-US" altLang="en-US" sz="1800" dirty="0"/>
              <a:t>Employee was placed on the PIP well before his illness</a:t>
            </a:r>
          </a:p>
          <a:p>
            <a:pPr lvl="2">
              <a:buClr>
                <a:srgbClr val="E51937"/>
              </a:buClr>
              <a:buFont typeface="Arial" panose="020B0604020202020204" pitchFamily="34" charset="0"/>
              <a:buChar char="•"/>
            </a:pPr>
            <a:endParaRPr lang="en-US" altLang="en-US" sz="1800" dirty="0"/>
          </a:p>
        </p:txBody>
      </p:sp>
      <p:sp>
        <p:nvSpPr>
          <p:cNvPr id="6" name="Slide Number Placeholder 4"/>
          <p:cNvSpPr>
            <a:spLocks noGrp="1"/>
          </p:cNvSpPr>
          <p:nvPr>
            <p:ph type="sldNum" sz="quarter" idx="11"/>
          </p:nvPr>
        </p:nvSpPr>
        <p:spPr/>
        <p:txBody>
          <a:bodyPr/>
          <a:lstStyle/>
          <a:p>
            <a:fld id="{6EB07DF9-0D14-445C-9D2A-9DBBCBF1EDC3}" type="slidenum">
              <a:rPr lang="en-US" altLang="en-US"/>
              <a:t>34</a:t>
            </a:fld>
            <a:endParaRPr lang="en-US" altLang="en-US" dirty="0"/>
          </a:p>
        </p:txBody>
      </p:sp>
    </p:spTree>
    <p:extLst>
      <p:ext uri="{BB962C8B-B14F-4D97-AF65-F5344CB8AC3E}">
        <p14:creationId xmlns:p14="http://schemas.microsoft.com/office/powerpoint/2010/main" val="1523332855"/>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VI.	</a:t>
            </a:r>
            <a:r>
              <a:rPr lang="en-US" altLang="en-US" sz="2000" b="1" dirty="0">
                <a:solidFill>
                  <a:srgbClr val="FF0000"/>
                </a:solidFill>
              </a:rPr>
              <a:t>PIPs and ADA Considerations</a:t>
            </a:r>
          </a:p>
          <a:p>
            <a:pPr marL="0" indent="0">
              <a:lnSpc>
                <a:spcPct val="90000"/>
              </a:lnSpc>
            </a:pPr>
            <a:endParaRPr lang="en-US" altLang="en-US" sz="2000" b="1" dirty="0"/>
          </a:p>
          <a:p>
            <a:pPr lvl="0">
              <a:buClr>
                <a:srgbClr val="E51937"/>
              </a:buClr>
              <a:buFont typeface="Wingdings" pitchFamily="2" charset="2"/>
              <a:buChar char="§"/>
            </a:pPr>
            <a:r>
              <a:rPr lang="en-US" altLang="en-US" dirty="0"/>
              <a:t>Temporary postponement of the PIP once request for a reasonable accommodation is made</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If employee is not entitled to a reasonable accommodation (</a:t>
            </a:r>
            <a:r>
              <a:rPr lang="en-US" altLang="en-US" i="1" dirty="0"/>
              <a:t>e.g.</a:t>
            </a:r>
            <a:r>
              <a:rPr lang="en-US" altLang="en-US" dirty="0"/>
              <a:t>, the employee does not have a “disability”), the employee should be so informed and the PIP should begin</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If employee demonstrates disability, requests for reasonable accommodation should be handled expeditiously with HR</a:t>
            </a:r>
          </a:p>
          <a:p>
            <a:pPr lvl="0">
              <a:buClr>
                <a:srgbClr val="E51937"/>
              </a:buClr>
              <a:buFont typeface="Wingdings" pitchFamily="2" charset="2"/>
              <a:buChar char="§"/>
            </a:pPr>
            <a:endParaRPr lang="en-US" altLang="en-US" sz="1800" dirty="0"/>
          </a:p>
          <a:p>
            <a:pPr lvl="1">
              <a:buClr>
                <a:srgbClr val="E51937"/>
              </a:buClr>
              <a:buFont typeface="Arial" panose="020B0604020202020204" pitchFamily="34" charset="0"/>
              <a:buChar char="•"/>
            </a:pPr>
            <a:r>
              <a:rPr lang="en-US" altLang="en-US" sz="1800" dirty="0"/>
              <a:t>Unnecessary delays in accommodating or providing an effective accommodation may violate the ADA</a:t>
            </a:r>
          </a:p>
        </p:txBody>
      </p:sp>
      <p:sp>
        <p:nvSpPr>
          <p:cNvPr id="6" name="Slide Number Placeholder 4"/>
          <p:cNvSpPr>
            <a:spLocks noGrp="1"/>
          </p:cNvSpPr>
          <p:nvPr>
            <p:ph type="sldNum" sz="quarter" idx="11"/>
          </p:nvPr>
        </p:nvSpPr>
        <p:spPr/>
        <p:txBody>
          <a:bodyPr/>
          <a:lstStyle/>
          <a:p>
            <a:fld id="{6EB07DF9-0D14-445C-9D2A-9DBBCBF1EDC3}" type="slidenum">
              <a:rPr lang="en-US" altLang="en-US"/>
              <a:t>35</a:t>
            </a:fld>
            <a:endParaRPr lang="en-US" altLang="en-US" dirty="0"/>
          </a:p>
        </p:txBody>
      </p:sp>
    </p:spTree>
    <p:extLst>
      <p:ext uri="{BB962C8B-B14F-4D97-AF65-F5344CB8AC3E}">
        <p14:creationId xmlns:p14="http://schemas.microsoft.com/office/powerpoint/2010/main" val="2554703405"/>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VI.	</a:t>
            </a:r>
            <a:r>
              <a:rPr lang="en-US" altLang="en-US" sz="2000" b="1" dirty="0">
                <a:solidFill>
                  <a:srgbClr val="FF0000"/>
                </a:solidFill>
              </a:rPr>
              <a:t>PIPs and ADA Considerations</a:t>
            </a:r>
          </a:p>
          <a:p>
            <a:pPr marL="0" indent="0">
              <a:lnSpc>
                <a:spcPct val="90000"/>
              </a:lnSpc>
            </a:pPr>
            <a:endParaRPr lang="en-US" altLang="en-US" sz="2000" b="1" dirty="0"/>
          </a:p>
          <a:p>
            <a:pPr lvl="0">
              <a:buClr>
                <a:srgbClr val="E51937"/>
              </a:buClr>
              <a:buFont typeface="Wingdings" pitchFamily="2" charset="2"/>
              <a:buChar char="§"/>
            </a:pPr>
            <a:r>
              <a:rPr lang="en-US" altLang="en-US" dirty="0"/>
              <a:t>Employer may need to determine what happens to an employee while it is handling a request for accommodation</a:t>
            </a:r>
          </a:p>
          <a:p>
            <a:pPr lvl="0">
              <a:buClr>
                <a:srgbClr val="E51937"/>
              </a:buClr>
              <a:buFont typeface="Wingdings" pitchFamily="2" charset="2"/>
              <a:buChar char="§"/>
            </a:pPr>
            <a:endParaRPr lang="en-US" altLang="en-US" sz="1800" dirty="0"/>
          </a:p>
          <a:p>
            <a:pPr lvl="1">
              <a:buClr>
                <a:srgbClr val="E51937"/>
              </a:buClr>
              <a:buFont typeface="Arial" panose="020B0604020202020204" pitchFamily="34" charset="0"/>
              <a:buChar char="•"/>
            </a:pPr>
            <a:r>
              <a:rPr lang="en-US" altLang="en-US" sz="1800" dirty="0"/>
              <a:t>Employer may require an employee to perform only those functions for which accommodation is </a:t>
            </a:r>
            <a:r>
              <a:rPr lang="en-US" altLang="en-US" sz="1800" u="sng" dirty="0"/>
              <a:t>not</a:t>
            </a:r>
            <a:r>
              <a:rPr lang="en-US" altLang="en-US" sz="1800" dirty="0"/>
              <a:t> needed while processing the request</a:t>
            </a:r>
          </a:p>
          <a:p>
            <a:pPr lvl="1">
              <a:buClr>
                <a:srgbClr val="E51937"/>
              </a:buClr>
              <a:buFont typeface="Arial" panose="020B0604020202020204" pitchFamily="34" charset="0"/>
              <a:buChar char="•"/>
            </a:pPr>
            <a:r>
              <a:rPr lang="en-US" altLang="en-US" sz="1800" dirty="0"/>
              <a:t>It may be appropriate for an employee to take leave</a:t>
            </a:r>
          </a:p>
          <a:p>
            <a:pPr lvl="1">
              <a:buClr>
                <a:srgbClr val="E51937"/>
              </a:buClr>
              <a:buFont typeface="Arial" panose="020B0604020202020204" pitchFamily="34" charset="0"/>
              <a:buChar char="•"/>
            </a:pPr>
            <a:endParaRPr lang="en-US" altLang="en-US" sz="1800" dirty="0"/>
          </a:p>
          <a:p>
            <a:pPr lvl="0">
              <a:buClr>
                <a:srgbClr val="E51937"/>
              </a:buClr>
              <a:buFont typeface="Wingdings" pitchFamily="2" charset="2"/>
              <a:buChar char="§"/>
            </a:pPr>
            <a:r>
              <a:rPr lang="en-US" altLang="en-US" dirty="0">
                <a:solidFill>
                  <a:srgbClr val="808080"/>
                </a:solidFill>
              </a:rPr>
              <a:t>Determine whether accommodation request will cause an undue hardship.  Consider the following factors:</a:t>
            </a:r>
          </a:p>
          <a:p>
            <a:pPr lvl="0">
              <a:buClr>
                <a:srgbClr val="E51937"/>
              </a:buClr>
              <a:buFont typeface="Wingdings" pitchFamily="2" charset="2"/>
              <a:buChar char="§"/>
            </a:pPr>
            <a:endParaRPr lang="en-US" altLang="en-US" dirty="0">
              <a:solidFill>
                <a:srgbClr val="808080"/>
              </a:solidFill>
            </a:endParaRPr>
          </a:p>
          <a:p>
            <a:pPr lvl="1">
              <a:buClr>
                <a:srgbClr val="E51937"/>
              </a:buClr>
              <a:buFont typeface="Arial" panose="020B0604020202020204" pitchFamily="34" charset="0"/>
              <a:buChar char="•"/>
            </a:pPr>
            <a:r>
              <a:rPr lang="en-US" altLang="en-US" sz="1800" dirty="0"/>
              <a:t>Number of employees in the organization</a:t>
            </a:r>
          </a:p>
          <a:p>
            <a:pPr lvl="1">
              <a:buClr>
                <a:srgbClr val="E51937"/>
              </a:buClr>
              <a:buFont typeface="Arial" panose="020B0604020202020204" pitchFamily="34" charset="0"/>
              <a:buChar char="•"/>
            </a:pPr>
            <a:r>
              <a:rPr lang="en-US" altLang="en-US" sz="1800" dirty="0"/>
              <a:t>Type of facilities</a:t>
            </a:r>
          </a:p>
          <a:p>
            <a:pPr lvl="1">
              <a:buClr>
                <a:srgbClr val="E51937"/>
              </a:buClr>
              <a:buFont typeface="Arial" panose="020B0604020202020204" pitchFamily="34" charset="0"/>
              <a:buChar char="•"/>
            </a:pPr>
            <a:r>
              <a:rPr lang="en-US" altLang="en-US" sz="1800" dirty="0"/>
              <a:t>Size of employer’s budget</a:t>
            </a:r>
          </a:p>
          <a:p>
            <a:pPr lvl="1">
              <a:buClr>
                <a:srgbClr val="E51937"/>
              </a:buClr>
              <a:buFont typeface="Arial" panose="020B0604020202020204" pitchFamily="34" charset="0"/>
              <a:buChar char="•"/>
            </a:pPr>
            <a:r>
              <a:rPr lang="en-US" altLang="en-US" sz="1800" dirty="0"/>
              <a:t>Cost of requested accommodation</a:t>
            </a:r>
          </a:p>
        </p:txBody>
      </p:sp>
      <p:sp>
        <p:nvSpPr>
          <p:cNvPr id="6" name="Slide Number Placeholder 4"/>
          <p:cNvSpPr>
            <a:spLocks noGrp="1"/>
          </p:cNvSpPr>
          <p:nvPr>
            <p:ph type="sldNum" sz="quarter" idx="11"/>
          </p:nvPr>
        </p:nvSpPr>
        <p:spPr/>
        <p:txBody>
          <a:bodyPr/>
          <a:lstStyle/>
          <a:p>
            <a:fld id="{6EB07DF9-0D14-445C-9D2A-9DBBCBF1EDC3}" type="slidenum">
              <a:rPr lang="en-US" altLang="en-US"/>
              <a:t>36</a:t>
            </a:fld>
            <a:endParaRPr lang="en-US" altLang="en-US" dirty="0"/>
          </a:p>
        </p:txBody>
      </p:sp>
    </p:spTree>
    <p:extLst>
      <p:ext uri="{BB962C8B-B14F-4D97-AF65-F5344CB8AC3E}">
        <p14:creationId xmlns:p14="http://schemas.microsoft.com/office/powerpoint/2010/main" val="167865181"/>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solidFill>
                  <a:srgbClr val="FF0000"/>
                </a:solidFill>
              </a:rPr>
              <a:t>Requests for Leave During PIP</a:t>
            </a:r>
          </a:p>
          <a:p>
            <a:pPr marL="0" indent="0">
              <a:lnSpc>
                <a:spcPct val="90000"/>
              </a:lnSpc>
            </a:pPr>
            <a:endParaRPr lang="en-US" altLang="en-US" sz="2000" b="1" dirty="0"/>
          </a:p>
          <a:p>
            <a:pPr lvl="0">
              <a:buClr>
                <a:srgbClr val="E51937"/>
              </a:buClr>
              <a:buFont typeface="Wingdings" pitchFamily="2" charset="2"/>
              <a:buChar char="§"/>
            </a:pPr>
            <a:r>
              <a:rPr lang="en-US" altLang="en-US" dirty="0"/>
              <a:t>Consider each request for leave based on specific circumstances in the request</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Know company rules for approving or disapproving leave</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May need to extend PIP for “reasonable” time</a:t>
            </a:r>
          </a:p>
          <a:p>
            <a:pPr lvl="0">
              <a:buClr>
                <a:srgbClr val="E51937"/>
              </a:buClr>
              <a:buFont typeface="Wingdings" pitchFamily="2" charset="2"/>
              <a:buChar char="§"/>
            </a:pPr>
            <a:endParaRPr lang="en-US" altLang="en-US" sz="1800" dirty="0"/>
          </a:p>
          <a:p>
            <a:pPr lvl="0">
              <a:buClr>
                <a:srgbClr val="E51937"/>
              </a:buClr>
              <a:buFont typeface="Wingdings" pitchFamily="2" charset="2"/>
              <a:buChar char="§"/>
            </a:pPr>
            <a:r>
              <a:rPr lang="en-US" altLang="en-US" dirty="0">
                <a:solidFill>
                  <a:srgbClr val="808080"/>
                </a:solidFill>
              </a:rPr>
              <a:t>Keep in mind the following:</a:t>
            </a:r>
          </a:p>
          <a:p>
            <a:pPr lvl="0">
              <a:buClr>
                <a:srgbClr val="E51937"/>
              </a:buClr>
              <a:buFont typeface="Wingdings" pitchFamily="2" charset="2"/>
              <a:buChar char="§"/>
            </a:pPr>
            <a:endParaRPr lang="en-US" altLang="en-US" dirty="0">
              <a:solidFill>
                <a:srgbClr val="808080"/>
              </a:solidFill>
            </a:endParaRPr>
          </a:p>
          <a:p>
            <a:pPr lvl="1">
              <a:buClr>
                <a:srgbClr val="E51937"/>
              </a:buClr>
              <a:buFont typeface="Arial" panose="020B0604020202020204" pitchFamily="34" charset="0"/>
              <a:buChar char="•"/>
            </a:pPr>
            <a:r>
              <a:rPr lang="en-US" altLang="en-US" sz="1800" dirty="0"/>
              <a:t>Employee on approved leave (annual, sick or leave without pay) cannot be penalized for work that is not completed while on approved leave</a:t>
            </a:r>
          </a:p>
          <a:p>
            <a:pPr lvl="1">
              <a:buClr>
                <a:srgbClr val="E51937"/>
              </a:buClr>
              <a:buFont typeface="Arial" panose="020B0604020202020204" pitchFamily="34" charset="0"/>
              <a:buChar char="•"/>
            </a:pPr>
            <a:r>
              <a:rPr lang="en-US" altLang="en-US" sz="1800" dirty="0"/>
              <a:t>Employee should be made aware of procedures for requesting leave and providing medical documentation and consequences for not following procedure</a:t>
            </a:r>
          </a:p>
        </p:txBody>
      </p:sp>
      <p:sp>
        <p:nvSpPr>
          <p:cNvPr id="6" name="Slide Number Placeholder 4"/>
          <p:cNvSpPr>
            <a:spLocks noGrp="1"/>
          </p:cNvSpPr>
          <p:nvPr>
            <p:ph type="sldNum" sz="quarter" idx="11"/>
          </p:nvPr>
        </p:nvSpPr>
        <p:spPr/>
        <p:txBody>
          <a:bodyPr/>
          <a:lstStyle/>
          <a:p>
            <a:fld id="{6EB07DF9-0D14-445C-9D2A-9DBBCBF1EDC3}" type="slidenum">
              <a:rPr lang="en-US" altLang="en-US"/>
              <a:t>37</a:t>
            </a:fld>
            <a:endParaRPr lang="en-US" altLang="en-US" dirty="0"/>
          </a:p>
        </p:txBody>
      </p:sp>
    </p:spTree>
    <p:extLst>
      <p:ext uri="{BB962C8B-B14F-4D97-AF65-F5344CB8AC3E}">
        <p14:creationId xmlns:p14="http://schemas.microsoft.com/office/powerpoint/2010/main" val="3618588737"/>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Example #1</a:t>
            </a:r>
          </a:p>
          <a:p>
            <a:pPr marL="0" indent="0">
              <a:lnSpc>
                <a:spcPct val="90000"/>
              </a:lnSpc>
            </a:pPr>
            <a:endParaRPr lang="en-US" altLang="en-US" sz="2000" b="1" dirty="0"/>
          </a:p>
          <a:p>
            <a:pPr lvl="0">
              <a:buClr>
                <a:srgbClr val="E51937"/>
              </a:buClr>
              <a:buFont typeface="Wingdings" pitchFamily="2" charset="2"/>
              <a:buChar char="§"/>
            </a:pPr>
            <a:r>
              <a:rPr lang="en-US" altLang="en-US" dirty="0">
                <a:solidFill>
                  <a:srgbClr val="808080"/>
                </a:solidFill>
              </a:rPr>
              <a:t>A computer programmer with a known disability has missed deadlines for projects, necessitating that other employees finish his work.  Further, the employee has not kept abreast of changes in the database package, causing him to misinterpret as system problems changes that he should have known about.  The employee is placed on a Performance Improvement Plan, but his performance does not improve and he is terminated.  At no time does the employee request a reasonable accommodation (</a:t>
            </a:r>
            <a:r>
              <a:rPr lang="en-US" altLang="en-US" i="1" dirty="0">
                <a:solidFill>
                  <a:srgbClr val="808080"/>
                </a:solidFill>
              </a:rPr>
              <a:t>i.e.</a:t>
            </a:r>
            <a:r>
              <a:rPr lang="en-US" altLang="en-US" dirty="0">
                <a:solidFill>
                  <a:srgbClr val="808080"/>
                </a:solidFill>
              </a:rPr>
              <a:t>, inform the employer that he requires an adjustment or change as a result of a medical condition).</a:t>
            </a:r>
          </a:p>
          <a:p>
            <a:pPr lvl="0">
              <a:buClr>
                <a:srgbClr val="E51937"/>
              </a:buClr>
              <a:buFont typeface="Wingdings" pitchFamily="2" charset="2"/>
              <a:buChar char="§"/>
            </a:pPr>
            <a:endParaRPr lang="en-US" altLang="en-US" dirty="0">
              <a:solidFill>
                <a:srgbClr val="808080"/>
              </a:solidFill>
            </a:endParaRPr>
          </a:p>
          <a:p>
            <a:pPr lvl="0">
              <a:buClr>
                <a:srgbClr val="E51937"/>
              </a:buClr>
              <a:buFont typeface="Wingdings" pitchFamily="2" charset="2"/>
              <a:buChar char="§"/>
            </a:pPr>
            <a:r>
              <a:rPr lang="en-US" altLang="en-US" dirty="0">
                <a:solidFill>
                  <a:srgbClr val="808080"/>
                </a:solidFill>
              </a:rPr>
              <a:t>Did the employer violate the ADA by failing to offer a reasonable accommodation before firing the employee?</a:t>
            </a:r>
          </a:p>
        </p:txBody>
      </p:sp>
      <p:sp>
        <p:nvSpPr>
          <p:cNvPr id="6" name="Slide Number Placeholder 4"/>
          <p:cNvSpPr>
            <a:spLocks noGrp="1"/>
          </p:cNvSpPr>
          <p:nvPr>
            <p:ph type="sldNum" sz="quarter" idx="11"/>
          </p:nvPr>
        </p:nvSpPr>
        <p:spPr/>
        <p:txBody>
          <a:bodyPr/>
          <a:lstStyle/>
          <a:p>
            <a:fld id="{6EB07DF9-0D14-445C-9D2A-9DBBCBF1EDC3}" type="slidenum">
              <a:rPr lang="en-US" altLang="en-US"/>
              <a:t>38</a:t>
            </a:fld>
            <a:endParaRPr lang="en-US" altLang="en-US" dirty="0"/>
          </a:p>
        </p:txBody>
      </p:sp>
    </p:spTree>
    <p:extLst>
      <p:ext uri="{BB962C8B-B14F-4D97-AF65-F5344CB8AC3E}">
        <p14:creationId xmlns:p14="http://schemas.microsoft.com/office/powerpoint/2010/main" val="1608688145"/>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Answer:</a:t>
            </a:r>
          </a:p>
          <a:p>
            <a:pPr marL="0" indent="0">
              <a:lnSpc>
                <a:spcPct val="90000"/>
              </a:lnSpc>
            </a:pPr>
            <a:endParaRPr lang="en-US" altLang="en-US" sz="2000" b="1" dirty="0"/>
          </a:p>
          <a:p>
            <a:pPr lvl="0">
              <a:buClr>
                <a:srgbClr val="E51937"/>
              </a:buClr>
              <a:buFont typeface="Wingdings" pitchFamily="2" charset="2"/>
              <a:buChar char="§"/>
            </a:pPr>
            <a:r>
              <a:rPr lang="en-US" altLang="en-US" dirty="0">
                <a:solidFill>
                  <a:srgbClr val="808080"/>
                </a:solidFill>
              </a:rPr>
              <a:t>The </a:t>
            </a:r>
            <a:r>
              <a:rPr lang="en-US" dirty="0"/>
              <a:t>termination is justified as long as the employer holds the employee to the same performance standards as other programmers.  The employer could have asked the employee if he needed a reasonable accommodation to address the performance problems, but the employer was not obligated to do so.  An employee with a disability </a:t>
            </a:r>
            <a:r>
              <a:rPr lang="en-US" i="1" u="sng" dirty="0"/>
              <a:t>generally</a:t>
            </a:r>
            <a:r>
              <a:rPr lang="en-US" dirty="0"/>
              <a:t> has the responsibility to ask for a reasonable accommodation.</a:t>
            </a:r>
            <a:endParaRPr lang="en-US" altLang="en-US" dirty="0">
              <a:solidFill>
                <a:srgbClr val="808080"/>
              </a:solidFill>
            </a:endParaRPr>
          </a:p>
        </p:txBody>
      </p:sp>
      <p:sp>
        <p:nvSpPr>
          <p:cNvPr id="6" name="Slide Number Placeholder 4"/>
          <p:cNvSpPr>
            <a:spLocks noGrp="1"/>
          </p:cNvSpPr>
          <p:nvPr>
            <p:ph type="sldNum" sz="quarter" idx="11"/>
          </p:nvPr>
        </p:nvSpPr>
        <p:spPr/>
        <p:txBody>
          <a:bodyPr/>
          <a:lstStyle/>
          <a:p>
            <a:fld id="{6EB07DF9-0D14-445C-9D2A-9DBBCBF1EDC3}" type="slidenum">
              <a:rPr lang="en-US" altLang="en-US"/>
              <a:t>39</a:t>
            </a:fld>
            <a:endParaRPr lang="en-US" altLang="en-US" dirty="0"/>
          </a:p>
        </p:txBody>
      </p:sp>
    </p:spTree>
    <p:extLst>
      <p:ext uri="{BB962C8B-B14F-4D97-AF65-F5344CB8AC3E}">
        <p14:creationId xmlns:p14="http://schemas.microsoft.com/office/powerpoint/2010/main" val="927611185"/>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i="1" dirty="0"/>
              <a:t>Michelle Jackson v. BNSF Railway Company</a:t>
            </a:r>
            <a:r>
              <a:rPr lang="en-US" altLang="en-US" sz="2000" b="1" dirty="0"/>
              <a:t>, 4:16-CV-695-A (N.D. Tex. Aug. 1, 2017)</a:t>
            </a:r>
            <a:endParaRPr lang="en-US" altLang="en-US" sz="2000" b="1" i="1" dirty="0"/>
          </a:p>
          <a:p>
            <a:pPr marL="0" indent="0">
              <a:lnSpc>
                <a:spcPct val="90000"/>
              </a:lnSpc>
            </a:pPr>
            <a:endParaRPr lang="en-US" altLang="en-US" sz="2000" b="1" dirty="0"/>
          </a:p>
          <a:p>
            <a:pPr lvl="0">
              <a:buClr>
                <a:srgbClr val="E51937"/>
              </a:buClr>
              <a:buFont typeface="Wingdings" pitchFamily="2" charset="2"/>
              <a:buChar char="§"/>
            </a:pPr>
            <a:r>
              <a:rPr lang="en-US" altLang="en-US" dirty="0"/>
              <a:t>Employee, marketing director, was on a PIP to address her poor performance – struggled with volume of work she was given</a:t>
            </a:r>
          </a:p>
          <a:p>
            <a:pPr marL="0" lvl="0" indent="0">
              <a:buClr>
                <a:srgbClr val="E51937"/>
              </a:buClr>
            </a:pPr>
            <a:endParaRPr lang="en-US" altLang="en-US" dirty="0"/>
          </a:p>
          <a:p>
            <a:pPr lvl="0">
              <a:buClr>
                <a:srgbClr val="E51937"/>
              </a:buClr>
              <a:buFont typeface="Wingdings" pitchFamily="2" charset="2"/>
              <a:buChar char="§"/>
            </a:pPr>
            <a:r>
              <a:rPr lang="en-US" altLang="en-US" dirty="0"/>
              <a:t>Days after receiving PIP, she left work, went to doctor, and informed employer she “was not well to return back to work” and going out on STD; “a breakdown”</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Two weeks after receiving the PIP, Employee was spotted at a Beyoncé concert, in the employer’s corporate luxury suite</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Once learning about concert, boss left her a voicemail message asking to discuss why she thought it was appropriate to attend concert when she was not working</a:t>
            </a:r>
          </a:p>
        </p:txBody>
      </p:sp>
      <p:sp>
        <p:nvSpPr>
          <p:cNvPr id="6" name="Slide Number Placeholder 4"/>
          <p:cNvSpPr>
            <a:spLocks noGrp="1"/>
          </p:cNvSpPr>
          <p:nvPr>
            <p:ph type="sldNum" sz="quarter" idx="11"/>
          </p:nvPr>
        </p:nvSpPr>
        <p:spPr/>
        <p:txBody>
          <a:bodyPr/>
          <a:lstStyle/>
          <a:p>
            <a:fld id="{6EB07DF9-0D14-445C-9D2A-9DBBCBF1EDC3}" type="slidenum">
              <a:rPr lang="en-US" altLang="en-US"/>
              <a:t>4</a:t>
            </a:fld>
            <a:endParaRPr lang="en-US" altLang="en-US" dirty="0"/>
          </a:p>
        </p:txBody>
      </p:sp>
    </p:spTree>
    <p:extLst>
      <p:ext uri="{BB962C8B-B14F-4D97-AF65-F5344CB8AC3E}">
        <p14:creationId xmlns:p14="http://schemas.microsoft.com/office/powerpoint/2010/main" val="1590432181"/>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Example #2</a:t>
            </a:r>
          </a:p>
          <a:p>
            <a:pPr marL="0" indent="0">
              <a:lnSpc>
                <a:spcPct val="90000"/>
              </a:lnSpc>
            </a:pPr>
            <a:endParaRPr lang="en-US" altLang="en-US" sz="2000" b="1" dirty="0"/>
          </a:p>
          <a:p>
            <a:pPr lvl="0">
              <a:buClr>
                <a:srgbClr val="E51937"/>
              </a:buClr>
              <a:buFont typeface="Wingdings" pitchFamily="2" charset="2"/>
              <a:buChar char="§"/>
            </a:pPr>
            <a:r>
              <a:rPr lang="en-US" dirty="0"/>
              <a:t>An employee is put on a 60-day Performance Improvement Plan (PIP). In response, the employee requests a reasonable accommodation. The supervisor postpones the start of the PIP and immediately discusses the request with the employee, enlisting the agency’s HR Department in the interactive process. The supervisor and the HR Department determine that a reasonable accommodation might help address the employee’s performance problems.  The supervisor arranges for the reasonable accommodation and the 60-day PIP commences.</a:t>
            </a:r>
          </a:p>
          <a:p>
            <a:pPr lvl="0">
              <a:buClr>
                <a:srgbClr val="E51937"/>
              </a:buClr>
              <a:buFont typeface="Wingdings" pitchFamily="2" charset="2"/>
              <a:buChar char="§"/>
            </a:pPr>
            <a:endParaRPr lang="en-US" altLang="en-US" dirty="0">
              <a:solidFill>
                <a:srgbClr val="808080"/>
              </a:solidFill>
            </a:endParaRPr>
          </a:p>
          <a:p>
            <a:pPr lvl="0">
              <a:buClr>
                <a:srgbClr val="E51937"/>
              </a:buClr>
              <a:buFont typeface="Wingdings" pitchFamily="2" charset="2"/>
              <a:buChar char="§"/>
            </a:pPr>
            <a:r>
              <a:rPr lang="en-US" altLang="en-US" dirty="0">
                <a:solidFill>
                  <a:srgbClr val="808080"/>
                </a:solidFill>
              </a:rPr>
              <a:t>Did the supervisor violate the ADA by not cancelling the PIP?</a:t>
            </a:r>
          </a:p>
        </p:txBody>
      </p:sp>
      <p:sp>
        <p:nvSpPr>
          <p:cNvPr id="6" name="Slide Number Placeholder 4"/>
          <p:cNvSpPr>
            <a:spLocks noGrp="1"/>
          </p:cNvSpPr>
          <p:nvPr>
            <p:ph type="sldNum" sz="quarter" idx="11"/>
          </p:nvPr>
        </p:nvSpPr>
        <p:spPr/>
        <p:txBody>
          <a:bodyPr/>
          <a:lstStyle/>
          <a:p>
            <a:fld id="{6EB07DF9-0D14-445C-9D2A-9DBBCBF1EDC3}" type="slidenum">
              <a:rPr lang="en-US" altLang="en-US"/>
              <a:t>40</a:t>
            </a:fld>
            <a:endParaRPr lang="en-US" altLang="en-US" dirty="0"/>
          </a:p>
        </p:txBody>
      </p:sp>
    </p:spTree>
    <p:extLst>
      <p:ext uri="{BB962C8B-B14F-4D97-AF65-F5344CB8AC3E}">
        <p14:creationId xmlns:p14="http://schemas.microsoft.com/office/powerpoint/2010/main" val="3586444537"/>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Answer:</a:t>
            </a:r>
          </a:p>
          <a:p>
            <a:pPr marL="0" indent="0">
              <a:lnSpc>
                <a:spcPct val="90000"/>
              </a:lnSpc>
            </a:pPr>
            <a:endParaRPr lang="en-US" altLang="en-US" sz="2000" b="1" dirty="0"/>
          </a:p>
          <a:p>
            <a:pPr lvl="0">
              <a:buClr>
                <a:srgbClr val="E51937"/>
              </a:buClr>
              <a:buFont typeface="Wingdings" pitchFamily="2" charset="2"/>
              <a:buChar char="§"/>
            </a:pPr>
            <a:r>
              <a:rPr lang="en-US" dirty="0"/>
              <a:t>No.  The employer did not have to cancel the PIP because reasonable accommodation never requires excusing poor performance or its consequences. However, the fact that the employee did not ask for an accommodation until being placed on a PIP does not relieve the agency of its obligation to provide reasonable accommodation if the employee has a disability and an accommodation will help improve her performance.</a:t>
            </a:r>
            <a:br>
              <a:rPr lang="en-US" dirty="0"/>
            </a:br>
            <a:br>
              <a:rPr lang="en-US" dirty="0"/>
            </a:br>
            <a:r>
              <a:rPr lang="en-US" i="1" dirty="0"/>
              <a:t>See</a:t>
            </a:r>
            <a:r>
              <a:rPr lang="en-US" dirty="0"/>
              <a:t> </a:t>
            </a:r>
            <a:r>
              <a:rPr lang="en-US" u="sng" dirty="0"/>
              <a:t>https://www.eeoc.gov/facts/performance-conduct.html#fn32</a:t>
            </a:r>
            <a:r>
              <a:rPr lang="en-US" dirty="0"/>
              <a:t>.</a:t>
            </a:r>
            <a:endParaRPr lang="en-US" altLang="en-US" dirty="0">
              <a:solidFill>
                <a:srgbClr val="808080"/>
              </a:solidFill>
            </a:endParaRPr>
          </a:p>
        </p:txBody>
      </p:sp>
      <p:sp>
        <p:nvSpPr>
          <p:cNvPr id="6" name="Slide Number Placeholder 4"/>
          <p:cNvSpPr>
            <a:spLocks noGrp="1"/>
          </p:cNvSpPr>
          <p:nvPr>
            <p:ph type="sldNum" sz="quarter" idx="11"/>
          </p:nvPr>
        </p:nvSpPr>
        <p:spPr/>
        <p:txBody>
          <a:bodyPr/>
          <a:lstStyle/>
          <a:p>
            <a:fld id="{6EB07DF9-0D14-445C-9D2A-9DBBCBF1EDC3}" type="slidenum">
              <a:rPr lang="en-US" altLang="en-US"/>
              <a:t>41</a:t>
            </a:fld>
            <a:endParaRPr lang="en-US" altLang="en-US" dirty="0"/>
          </a:p>
        </p:txBody>
      </p:sp>
    </p:spTree>
    <p:extLst>
      <p:ext uri="{BB962C8B-B14F-4D97-AF65-F5344CB8AC3E}">
        <p14:creationId xmlns:p14="http://schemas.microsoft.com/office/powerpoint/2010/main" val="3848334279"/>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sz="2000" b="1" dirty="0"/>
          </a:p>
          <a:p>
            <a:pPr algn="ctr"/>
            <a:endParaRPr lang="en-US" sz="2000" b="1" dirty="0"/>
          </a:p>
          <a:p>
            <a:pPr algn="ctr"/>
            <a:endParaRPr lang="en-US" sz="2000" b="1" dirty="0"/>
          </a:p>
          <a:p>
            <a:pPr algn="ctr"/>
            <a:endParaRPr lang="en-US" sz="2000" b="1" dirty="0"/>
          </a:p>
          <a:p>
            <a:pPr algn="ctr"/>
            <a:r>
              <a:rPr lang="en-US" sz="2400" b="1" dirty="0">
                <a:solidFill>
                  <a:srgbClr val="FF0000"/>
                </a:solidFill>
              </a:rPr>
              <a:t>VII. LAST CHANCE AGREEMENTS </a:t>
            </a:r>
          </a:p>
        </p:txBody>
      </p:sp>
      <p:sp>
        <p:nvSpPr>
          <p:cNvPr id="4" name="Slide Number Placeholder 3"/>
          <p:cNvSpPr>
            <a:spLocks noGrp="1"/>
          </p:cNvSpPr>
          <p:nvPr>
            <p:ph type="sldNum" sz="quarter" idx="11"/>
          </p:nvPr>
        </p:nvSpPr>
        <p:spPr/>
        <p:txBody>
          <a:bodyPr/>
          <a:lstStyle/>
          <a:p>
            <a:fld id="{04DC3952-9C0A-423A-929A-792E8885AE76}" type="slidenum">
              <a:rPr lang="en-US" altLang="en-US" smtClean="0"/>
              <a:t>42</a:t>
            </a:fld>
            <a:endParaRPr lang="en-US" altLang="en-US" dirty="0"/>
          </a:p>
        </p:txBody>
      </p:sp>
    </p:spTree>
    <p:extLst>
      <p:ext uri="{BB962C8B-B14F-4D97-AF65-F5344CB8AC3E}">
        <p14:creationId xmlns:p14="http://schemas.microsoft.com/office/powerpoint/2010/main" val="1997510005"/>
      </p:ext>
    </p:extLst>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44190" y="795454"/>
            <a:ext cx="8229600" cy="5959475"/>
          </a:xfrm>
        </p:spPr>
        <p:txBody>
          <a:bodyPr/>
          <a:lstStyle/>
          <a:p>
            <a:pPr marL="0" indent="0">
              <a:lnSpc>
                <a:spcPct val="90000"/>
              </a:lnSpc>
            </a:pPr>
            <a:endParaRPr lang="en-US" altLang="en-US" sz="2000" b="1" i="1" dirty="0"/>
          </a:p>
          <a:p>
            <a:pPr marL="0" indent="0">
              <a:lnSpc>
                <a:spcPct val="90000"/>
              </a:lnSpc>
            </a:pPr>
            <a:r>
              <a:rPr lang="en-US" altLang="en-US" sz="2000" b="1" i="1" dirty="0"/>
              <a:t>Torres v. County of Berks</a:t>
            </a:r>
            <a:r>
              <a:rPr lang="en-US" altLang="en-US" sz="2000" b="1" dirty="0"/>
              <a:t>, 2018 WL 564406 (E.D. Pa. Jan. 1, 2018)</a:t>
            </a:r>
            <a:endParaRPr lang="en-US" altLang="en-US" sz="1200" b="1" dirty="0"/>
          </a:p>
          <a:p>
            <a:pPr marL="0" indent="0">
              <a:lnSpc>
                <a:spcPct val="90000"/>
              </a:lnSpc>
            </a:pPr>
            <a:endParaRPr lang="en-US" altLang="en-US" sz="1200" b="1" dirty="0"/>
          </a:p>
          <a:p>
            <a:pPr lvl="0">
              <a:buClr>
                <a:srgbClr val="E51937"/>
              </a:buClr>
              <a:buFont typeface="Wingdings" pitchFamily="2" charset="2"/>
              <a:buChar char="§"/>
            </a:pPr>
            <a:r>
              <a:rPr lang="en-US" altLang="en-US" dirty="0"/>
              <a:t>Employee worked as a shelter case counselor, on FMLA intermittent leave for depression and anxiety</a:t>
            </a:r>
          </a:p>
          <a:p>
            <a:pPr lvl="0">
              <a:buClr>
                <a:srgbClr val="E51937"/>
              </a:buClr>
              <a:buFont typeface="Wingdings" pitchFamily="2" charset="2"/>
              <a:buChar char="§"/>
            </a:pPr>
            <a:endParaRPr lang="en-US" altLang="en-US" dirty="0"/>
          </a:p>
          <a:p>
            <a:pPr lvl="1">
              <a:buClr>
                <a:srgbClr val="E51937"/>
              </a:buClr>
            </a:pPr>
            <a:r>
              <a:rPr lang="en-US" altLang="en-US" sz="1800" dirty="0"/>
              <a:t>Coworkers made comments like “you’re never here,” “I cannot believe you’re here today” and “you actually showed up for work”</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Employee received progressive discipline for several “late call-offs” and lateness infractions</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Employee placed on LCA ‒ any further violations of Time and Attendance policy will result in termination</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Employee signed up for OT shift, failed to show because she had wrong date, supervisor called and she came in 1.5 hours late</a:t>
            </a:r>
          </a:p>
        </p:txBody>
      </p:sp>
      <p:sp>
        <p:nvSpPr>
          <p:cNvPr id="6" name="Slide Number Placeholder 4"/>
          <p:cNvSpPr>
            <a:spLocks noGrp="1"/>
          </p:cNvSpPr>
          <p:nvPr>
            <p:ph type="sldNum" sz="quarter" idx="11"/>
          </p:nvPr>
        </p:nvSpPr>
        <p:spPr/>
        <p:txBody>
          <a:bodyPr/>
          <a:lstStyle/>
          <a:p>
            <a:fld id="{6EB07DF9-0D14-445C-9D2A-9DBBCBF1EDC3}" type="slidenum">
              <a:rPr lang="en-US" altLang="en-US"/>
              <a:t>43</a:t>
            </a:fld>
            <a:endParaRPr lang="en-US" altLang="en-US" dirty="0"/>
          </a:p>
        </p:txBody>
      </p:sp>
    </p:spTree>
    <p:extLst>
      <p:ext uri="{BB962C8B-B14F-4D97-AF65-F5344CB8AC3E}">
        <p14:creationId xmlns:p14="http://schemas.microsoft.com/office/powerpoint/2010/main" val="122762211"/>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endParaRPr lang="en-US" altLang="en-US" sz="2000" b="1" i="1" dirty="0"/>
          </a:p>
          <a:p>
            <a:pPr marL="0" indent="0">
              <a:lnSpc>
                <a:spcPct val="90000"/>
              </a:lnSpc>
            </a:pPr>
            <a:r>
              <a:rPr lang="en-US" altLang="en-US" sz="2000" b="1" i="1" dirty="0"/>
              <a:t>Torres v. County of Berks</a:t>
            </a:r>
            <a:r>
              <a:rPr lang="en-US" altLang="en-US" sz="2000" b="1" dirty="0"/>
              <a:t>, 2018 WL 564406 (E.D. Pa. Jan. 1, 2018)</a:t>
            </a:r>
            <a:endParaRPr lang="en-US" altLang="en-US" sz="2000" b="1" i="1" dirty="0"/>
          </a:p>
          <a:p>
            <a:pPr marL="0" indent="0">
              <a:lnSpc>
                <a:spcPct val="90000"/>
              </a:lnSpc>
            </a:pPr>
            <a:endParaRPr lang="en-US" altLang="en-US" sz="2000" b="1" dirty="0"/>
          </a:p>
          <a:p>
            <a:pPr lvl="0">
              <a:buClr>
                <a:srgbClr val="E51937"/>
              </a:buClr>
              <a:buFont typeface="Wingdings" pitchFamily="2" charset="2"/>
              <a:buChar char="§"/>
            </a:pPr>
            <a:r>
              <a:rPr lang="en-US" altLang="en-US" dirty="0"/>
              <a:t>Employee terminated for breach of LCA</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Files suit for failure to accommodate disability under ADA and interference with FMLA rights</a:t>
            </a:r>
          </a:p>
        </p:txBody>
      </p:sp>
      <p:sp>
        <p:nvSpPr>
          <p:cNvPr id="6" name="Slide Number Placeholder 4"/>
          <p:cNvSpPr>
            <a:spLocks noGrp="1"/>
          </p:cNvSpPr>
          <p:nvPr>
            <p:ph type="sldNum" sz="quarter" idx="11"/>
          </p:nvPr>
        </p:nvSpPr>
        <p:spPr/>
        <p:txBody>
          <a:bodyPr/>
          <a:lstStyle/>
          <a:p>
            <a:fld id="{6EB07DF9-0D14-445C-9D2A-9DBBCBF1EDC3}" type="slidenum">
              <a:rPr lang="en-US" altLang="en-US"/>
              <a:t>44</a:t>
            </a:fld>
            <a:endParaRPr lang="en-US" altLang="en-US" dirty="0"/>
          </a:p>
        </p:txBody>
      </p:sp>
    </p:spTree>
    <p:extLst>
      <p:ext uri="{BB962C8B-B14F-4D97-AF65-F5344CB8AC3E}">
        <p14:creationId xmlns:p14="http://schemas.microsoft.com/office/powerpoint/2010/main" val="2141939102"/>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54107"/>
          </a:xfrm>
          <a:prstGeom prst="rect">
            <a:avLst/>
          </a:prstGeom>
        </p:spPr>
        <p:txBody>
          <a:bodyPr>
            <a:spAutoFit/>
          </a:bodyPr>
          <a:lstStyle/>
          <a:p>
            <a:pPr algn="ctr"/>
            <a:r>
              <a:rPr lang="en-US" sz="2800" dirty="0">
                <a:solidFill>
                  <a:schemeClr val="bg1">
                    <a:lumMod val="50000"/>
                  </a:schemeClr>
                </a:solidFill>
              </a:rPr>
              <a:t>HOW DO YOU THINK </a:t>
            </a:r>
          </a:p>
          <a:p>
            <a:pPr algn="ctr"/>
            <a:r>
              <a:rPr lang="en-US" sz="2800" dirty="0">
                <a:solidFill>
                  <a:schemeClr val="bg1">
                    <a:lumMod val="50000"/>
                  </a:schemeClr>
                </a:solidFill>
              </a:rPr>
              <a:t>THE COURT RULED? </a:t>
            </a:r>
          </a:p>
        </p:txBody>
      </p:sp>
      <p:sp>
        <p:nvSpPr>
          <p:cNvPr id="3" name="Slide Number Placeholder 2"/>
          <p:cNvSpPr>
            <a:spLocks noGrp="1"/>
          </p:cNvSpPr>
          <p:nvPr>
            <p:ph type="sldNum" sz="quarter" idx="10"/>
          </p:nvPr>
        </p:nvSpPr>
        <p:spPr/>
        <p:txBody>
          <a:bodyPr/>
          <a:lstStyle/>
          <a:p>
            <a:fld id="{3E1C2CB1-A4FD-374C-8751-D00298D150FA}" type="slidenum">
              <a:rPr lang="en-US" smtClean="0"/>
              <a:t>45</a:t>
            </a:fld>
            <a:endParaRPr lang="en-US" dirty="0"/>
          </a:p>
        </p:txBody>
      </p:sp>
    </p:spTree>
    <p:extLst>
      <p:ext uri="{BB962C8B-B14F-4D97-AF65-F5344CB8AC3E}">
        <p14:creationId xmlns:p14="http://schemas.microsoft.com/office/powerpoint/2010/main" val="395522366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Employer Won</a:t>
            </a:r>
          </a:p>
          <a:p>
            <a:pPr marL="0" indent="0">
              <a:lnSpc>
                <a:spcPct val="90000"/>
              </a:lnSpc>
            </a:pPr>
            <a:endParaRPr lang="en-US" altLang="en-US" sz="2000" b="1" dirty="0"/>
          </a:p>
          <a:p>
            <a:pPr lvl="0">
              <a:buClr>
                <a:srgbClr val="E51937"/>
              </a:buClr>
              <a:buFont typeface="Wingdings" pitchFamily="2" charset="2"/>
              <a:buChar char="§"/>
            </a:pPr>
            <a:r>
              <a:rPr lang="en-US" altLang="en-US" dirty="0"/>
              <a:t>Court said:</a:t>
            </a:r>
          </a:p>
          <a:p>
            <a:pPr lvl="0">
              <a:buClr>
                <a:srgbClr val="E51937"/>
              </a:buClr>
              <a:buFont typeface="Wingdings" pitchFamily="2" charset="2"/>
              <a:buChar char="§"/>
            </a:pPr>
            <a:endParaRPr lang="en-US" altLang="en-US" sz="1800" dirty="0"/>
          </a:p>
          <a:p>
            <a:pPr lvl="1">
              <a:buClr>
                <a:srgbClr val="E51937"/>
              </a:buClr>
              <a:buFont typeface="Arial" panose="020B0604020202020204" pitchFamily="34" charset="0"/>
              <a:buChar char="•"/>
            </a:pPr>
            <a:r>
              <a:rPr lang="en-US" altLang="en-US" sz="1800" dirty="0"/>
              <a:t>Employee never told employer that her disabilities prevented her from timely calling off work and County’s failure to provide leeway did not constitute discrimination</a:t>
            </a:r>
          </a:p>
          <a:p>
            <a:pPr lvl="1">
              <a:buClr>
                <a:srgbClr val="E51937"/>
              </a:buClr>
              <a:buFont typeface="Arial" panose="020B0604020202020204" pitchFamily="34" charset="0"/>
              <a:buChar char="•"/>
            </a:pPr>
            <a:endParaRPr lang="en-US" altLang="en-US" sz="1800" dirty="0"/>
          </a:p>
          <a:p>
            <a:pPr lvl="1">
              <a:buClr>
                <a:srgbClr val="E51937"/>
              </a:buClr>
              <a:buFont typeface="Arial" panose="020B0604020202020204" pitchFamily="34" charset="0"/>
              <a:buChar char="•"/>
            </a:pPr>
            <a:r>
              <a:rPr lang="en-US" altLang="en-US" sz="1800" dirty="0"/>
              <a:t>Employee not required to use “magic words” but must be some indication from Employee’s own statement or surrounding circumstances that accommodation is needed</a:t>
            </a:r>
          </a:p>
          <a:p>
            <a:pPr lvl="1">
              <a:buClr>
                <a:srgbClr val="E51937"/>
              </a:buClr>
              <a:buFont typeface="Arial" panose="020B0604020202020204" pitchFamily="34" charset="0"/>
              <a:buChar char="•"/>
            </a:pPr>
            <a:endParaRPr lang="en-US" altLang="en-US" sz="1800" dirty="0"/>
          </a:p>
          <a:p>
            <a:pPr lvl="1">
              <a:buClr>
                <a:srgbClr val="E51937"/>
              </a:buClr>
              <a:buFont typeface="Arial" panose="020B0604020202020204" pitchFamily="34" charset="0"/>
              <a:buChar char="•"/>
            </a:pPr>
            <a:r>
              <a:rPr lang="en-US" altLang="en-US" sz="1800" dirty="0"/>
              <a:t>Comments from coworkers were about her absence and not her disability, not severe or pervasive</a:t>
            </a:r>
          </a:p>
        </p:txBody>
      </p:sp>
      <p:sp>
        <p:nvSpPr>
          <p:cNvPr id="6" name="Slide Number Placeholder 4"/>
          <p:cNvSpPr>
            <a:spLocks noGrp="1"/>
          </p:cNvSpPr>
          <p:nvPr>
            <p:ph type="sldNum" sz="quarter" idx="11"/>
          </p:nvPr>
        </p:nvSpPr>
        <p:spPr/>
        <p:txBody>
          <a:bodyPr/>
          <a:lstStyle/>
          <a:p>
            <a:fld id="{6EB07DF9-0D14-445C-9D2A-9DBBCBF1EDC3}" type="slidenum">
              <a:rPr lang="en-US" altLang="en-US"/>
              <a:t>46</a:t>
            </a:fld>
            <a:endParaRPr lang="en-US" altLang="en-US" dirty="0"/>
          </a:p>
        </p:txBody>
      </p:sp>
    </p:spTree>
    <p:extLst>
      <p:ext uri="{BB962C8B-B14F-4D97-AF65-F5344CB8AC3E}">
        <p14:creationId xmlns:p14="http://schemas.microsoft.com/office/powerpoint/2010/main" val="3367709356"/>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VII.	</a:t>
            </a:r>
            <a:r>
              <a:rPr lang="en-US" altLang="en-US" sz="2000" b="1" dirty="0">
                <a:solidFill>
                  <a:srgbClr val="FF0000"/>
                </a:solidFill>
              </a:rPr>
              <a:t>Last Chance Agreements</a:t>
            </a:r>
          </a:p>
          <a:p>
            <a:pPr marL="0" indent="0">
              <a:lnSpc>
                <a:spcPct val="90000"/>
              </a:lnSpc>
            </a:pPr>
            <a:endParaRPr lang="en-US" altLang="en-US" sz="2000" b="1" dirty="0"/>
          </a:p>
          <a:p>
            <a:pPr lvl="0">
              <a:buClr>
                <a:srgbClr val="E51937"/>
              </a:buClr>
              <a:buFont typeface="Wingdings" pitchFamily="2" charset="2"/>
              <a:buChar char="§"/>
            </a:pPr>
            <a:r>
              <a:rPr lang="en-US" altLang="en-US" dirty="0"/>
              <a:t>Employee has committed some sort of offense, or their performance has deteriorated to such a degree that, in the employer’s view, termination is justified.  Employer agrees not to fire the employee, but only if the employee abides by very specific conditions necessary in order to keep his/her job.</a:t>
            </a:r>
          </a:p>
          <a:p>
            <a:pPr lvl="0">
              <a:buClr>
                <a:srgbClr val="E51937"/>
              </a:buClr>
              <a:buFont typeface="Wingdings" pitchFamily="2" charset="2"/>
              <a:buChar char="§"/>
            </a:pPr>
            <a:endParaRPr lang="en-US" altLang="en-US" sz="1800" dirty="0"/>
          </a:p>
          <a:p>
            <a:pPr lvl="1">
              <a:buClr>
                <a:srgbClr val="E51937"/>
              </a:buClr>
              <a:buFont typeface="Arial" panose="020B0604020202020204" pitchFamily="34" charset="0"/>
              <a:buChar char="•"/>
            </a:pPr>
            <a:r>
              <a:rPr lang="en-US" altLang="en-US" sz="1800" dirty="0"/>
              <a:t>Very specific conditions necessary in order to keep job</a:t>
            </a:r>
          </a:p>
          <a:p>
            <a:pPr lvl="1">
              <a:buClr>
                <a:srgbClr val="E51937"/>
              </a:buClr>
              <a:buFont typeface="Arial" panose="020B0604020202020204" pitchFamily="34" charset="0"/>
              <a:buChar char="•"/>
            </a:pPr>
            <a:r>
              <a:rPr lang="en-US" altLang="en-US" sz="1800" dirty="0"/>
              <a:t>Employee’s violation of any of its terms will result in immediate termination</a:t>
            </a:r>
          </a:p>
          <a:p>
            <a:pPr lvl="1">
              <a:buClr>
                <a:srgbClr val="E51937"/>
              </a:buClr>
              <a:buFont typeface="Arial" panose="020B0604020202020204" pitchFamily="34" charset="0"/>
              <a:buChar char="•"/>
            </a:pPr>
            <a:r>
              <a:rPr lang="en-US" altLang="en-US" sz="1800" dirty="0"/>
              <a:t>Review CBA before implementing LCA</a:t>
            </a:r>
          </a:p>
        </p:txBody>
      </p:sp>
      <p:sp>
        <p:nvSpPr>
          <p:cNvPr id="6" name="Slide Number Placeholder 4"/>
          <p:cNvSpPr>
            <a:spLocks noGrp="1"/>
          </p:cNvSpPr>
          <p:nvPr>
            <p:ph type="sldNum" sz="quarter" idx="11"/>
          </p:nvPr>
        </p:nvSpPr>
        <p:spPr/>
        <p:txBody>
          <a:bodyPr/>
          <a:lstStyle/>
          <a:p>
            <a:fld id="{6EB07DF9-0D14-445C-9D2A-9DBBCBF1EDC3}" type="slidenum">
              <a:rPr lang="en-US" altLang="en-US"/>
              <a:t>47</a:t>
            </a:fld>
            <a:endParaRPr lang="en-US" altLang="en-US" dirty="0"/>
          </a:p>
        </p:txBody>
      </p:sp>
    </p:spTree>
    <p:extLst>
      <p:ext uri="{BB962C8B-B14F-4D97-AF65-F5344CB8AC3E}">
        <p14:creationId xmlns:p14="http://schemas.microsoft.com/office/powerpoint/2010/main" val="2601953864"/>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609600"/>
            <a:ext cx="8229600" cy="5959475"/>
          </a:xfrm>
        </p:spPr>
        <p:txBody>
          <a:bodyPr/>
          <a:lstStyle/>
          <a:p>
            <a:pPr marL="0" indent="0">
              <a:lnSpc>
                <a:spcPct val="90000"/>
              </a:lnSpc>
            </a:pPr>
            <a:r>
              <a:rPr lang="en-US" altLang="en-US" sz="2000" b="1" i="1" dirty="0"/>
              <a:t>Sterrett v. Giant Eagle, Inc</a:t>
            </a:r>
            <a:r>
              <a:rPr lang="en-US" altLang="en-US" sz="2000" b="1" dirty="0"/>
              <a:t>., 681 F. App’x 145 (3d Cir. Mar. 7, 2017)</a:t>
            </a:r>
          </a:p>
          <a:p>
            <a:pPr marL="0" indent="0">
              <a:lnSpc>
                <a:spcPct val="90000"/>
              </a:lnSpc>
            </a:pPr>
            <a:endParaRPr lang="en-US" altLang="en-US" sz="2000" b="1" dirty="0"/>
          </a:p>
          <a:p>
            <a:pPr lvl="0">
              <a:spcBef>
                <a:spcPct val="0"/>
              </a:spcBef>
              <a:buClr>
                <a:srgbClr val="E51937"/>
              </a:buClr>
              <a:buFont typeface="Wingdings" pitchFamily="2" charset="2"/>
              <a:buChar char="§"/>
            </a:pPr>
            <a:r>
              <a:rPr lang="en-US" altLang="en-US" dirty="0"/>
              <a:t>Employee, a union maintenance worker in warehouse, suffered from migraine headaches</a:t>
            </a:r>
          </a:p>
          <a:p>
            <a:pPr lvl="0">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Claims pattern of hostility for using intermittent FMLA by supervisor:</a:t>
            </a:r>
          </a:p>
          <a:p>
            <a:pPr lvl="0">
              <a:buClr>
                <a:srgbClr val="E51937"/>
              </a:buClr>
              <a:buFont typeface="Wingdings" pitchFamily="2" charset="2"/>
              <a:buChar char="§"/>
            </a:pPr>
            <a:endParaRPr lang="en-US" altLang="en-US" sz="1800" dirty="0"/>
          </a:p>
          <a:p>
            <a:pPr lvl="1">
              <a:spcBef>
                <a:spcPct val="0"/>
              </a:spcBef>
              <a:buClr>
                <a:srgbClr val="E51937"/>
              </a:buClr>
              <a:buFont typeface="Arial" panose="020B0604020202020204" pitchFamily="34" charset="0"/>
              <a:buChar char="•"/>
            </a:pPr>
            <a:r>
              <a:rPr lang="en-US" altLang="en-US" sz="1800" dirty="0"/>
              <a:t>Generic warning about FMLA abuse left in his toolbox</a:t>
            </a:r>
          </a:p>
          <a:p>
            <a:pPr lvl="1">
              <a:buClr>
                <a:srgbClr val="E51937"/>
              </a:buClr>
              <a:buFont typeface="Arial" panose="020B0604020202020204" pitchFamily="34" charset="0"/>
              <a:buChar char="•"/>
            </a:pPr>
            <a:r>
              <a:rPr lang="en-US" altLang="en-US" sz="1800" dirty="0"/>
              <a:t>Not invited to HAZMAT training despite seniority</a:t>
            </a:r>
          </a:p>
          <a:p>
            <a:pPr lvl="1">
              <a:buClr>
                <a:srgbClr val="E51937"/>
              </a:buClr>
              <a:buFont typeface="Arial" panose="020B0604020202020204" pitchFamily="34" charset="0"/>
              <a:buChar char="•"/>
            </a:pPr>
            <a:r>
              <a:rPr lang="en-US" altLang="en-US" sz="1800" dirty="0"/>
              <a:t>Refused to give special key that unlocked doors that all other maintenance workers had</a:t>
            </a:r>
          </a:p>
          <a:p>
            <a:pPr lvl="1">
              <a:buClr>
                <a:srgbClr val="E51937"/>
              </a:buClr>
              <a:buFont typeface="Arial" panose="020B0604020202020204" pitchFamily="34" charset="0"/>
              <a:buChar char="•"/>
            </a:pPr>
            <a:r>
              <a:rPr lang="en-US" altLang="en-US" sz="1800" dirty="0"/>
              <a:t>Unfairly scrutinizing Employee’s request for leave</a:t>
            </a:r>
          </a:p>
          <a:p>
            <a:pPr lvl="1">
              <a:buClr>
                <a:srgbClr val="E51937"/>
              </a:buClr>
              <a:buFont typeface="Arial" panose="020B0604020202020204" pitchFamily="34" charset="0"/>
              <a:buChar char="•"/>
            </a:pPr>
            <a:endParaRPr lang="en-US" altLang="en-US" sz="1800" dirty="0"/>
          </a:p>
          <a:p>
            <a:pPr>
              <a:spcBef>
                <a:spcPct val="0"/>
              </a:spcBef>
              <a:buClr>
                <a:srgbClr val="E51937"/>
              </a:buClr>
              <a:buFont typeface="Wingdings" pitchFamily="2" charset="2"/>
              <a:buChar char="§"/>
            </a:pPr>
            <a:r>
              <a:rPr lang="en-US" altLang="en-US" dirty="0"/>
              <a:t>Employee discharged and placed on LCA for violating bereavement leave policy:</a:t>
            </a:r>
          </a:p>
          <a:p>
            <a:pPr>
              <a:spcBef>
                <a:spcPct val="0"/>
              </a:spcBef>
              <a:buClr>
                <a:srgbClr val="E51937"/>
              </a:buClr>
              <a:buFont typeface="Wingdings" pitchFamily="2" charset="2"/>
              <a:buChar char="§"/>
            </a:pPr>
            <a:endParaRPr lang="en-US" altLang="en-US" dirty="0"/>
          </a:p>
          <a:p>
            <a:pPr lvl="1">
              <a:spcBef>
                <a:spcPct val="0"/>
              </a:spcBef>
              <a:buClr>
                <a:srgbClr val="E51937"/>
              </a:buClr>
              <a:buFont typeface="Arial" panose="020B0604020202020204" pitchFamily="34" charset="0"/>
              <a:buChar char="•"/>
            </a:pPr>
            <a:r>
              <a:rPr lang="en-US" altLang="en-US" sz="1800" dirty="0"/>
              <a:t>Terminated if any further acts of dishonest or falsified info</a:t>
            </a:r>
          </a:p>
          <a:p>
            <a:pPr lvl="1">
              <a:spcBef>
                <a:spcPct val="0"/>
              </a:spcBef>
              <a:buClr>
                <a:srgbClr val="E51937"/>
              </a:buClr>
              <a:buFont typeface="Arial" panose="020B0604020202020204" pitchFamily="34" charset="0"/>
              <a:buChar char="•"/>
            </a:pPr>
            <a:r>
              <a:rPr lang="en-US" altLang="en-US" sz="1800" dirty="0"/>
              <a:t>Agreed not to file charge, grievance, lawsuit or any other action against company or union</a:t>
            </a:r>
          </a:p>
        </p:txBody>
      </p:sp>
      <p:sp>
        <p:nvSpPr>
          <p:cNvPr id="6" name="Slide Number Placeholder 4"/>
          <p:cNvSpPr>
            <a:spLocks noGrp="1"/>
          </p:cNvSpPr>
          <p:nvPr>
            <p:ph type="sldNum" sz="quarter" idx="11"/>
          </p:nvPr>
        </p:nvSpPr>
        <p:spPr/>
        <p:txBody>
          <a:bodyPr/>
          <a:lstStyle/>
          <a:p>
            <a:fld id="{6EB07DF9-0D14-445C-9D2A-9DBBCBF1EDC3}" type="slidenum">
              <a:rPr lang="en-US" altLang="en-US"/>
              <a:t>48</a:t>
            </a:fld>
            <a:endParaRPr lang="en-US" altLang="en-US" dirty="0"/>
          </a:p>
        </p:txBody>
      </p:sp>
    </p:spTree>
    <p:extLst>
      <p:ext uri="{BB962C8B-B14F-4D97-AF65-F5344CB8AC3E}">
        <p14:creationId xmlns:p14="http://schemas.microsoft.com/office/powerpoint/2010/main" val="3959545330"/>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609600"/>
            <a:ext cx="8229600" cy="5959475"/>
          </a:xfrm>
        </p:spPr>
        <p:txBody>
          <a:bodyPr/>
          <a:lstStyle/>
          <a:p>
            <a:pPr marL="0" indent="0">
              <a:lnSpc>
                <a:spcPct val="90000"/>
              </a:lnSpc>
            </a:pPr>
            <a:r>
              <a:rPr lang="en-US" altLang="en-US" sz="2000" b="1" i="1" dirty="0"/>
              <a:t>Sterrett v. Giant Eagle, Inc</a:t>
            </a:r>
            <a:r>
              <a:rPr lang="en-US" altLang="en-US" sz="2000" b="1" dirty="0"/>
              <a:t>., 681 F. App’x 145 (3d Cir. Mar. 7, 2017)</a:t>
            </a:r>
          </a:p>
          <a:p>
            <a:pPr marL="0" indent="0">
              <a:lnSpc>
                <a:spcPct val="90000"/>
              </a:lnSpc>
            </a:pPr>
            <a:endParaRPr lang="en-US" altLang="en-US" sz="2000" b="1" dirty="0"/>
          </a:p>
          <a:p>
            <a:pPr lvl="0">
              <a:spcBef>
                <a:spcPct val="0"/>
              </a:spcBef>
              <a:buClr>
                <a:srgbClr val="E51937"/>
              </a:buClr>
              <a:buFont typeface="Wingdings" pitchFamily="2" charset="2"/>
              <a:buChar char="§"/>
            </a:pPr>
            <a:r>
              <a:rPr lang="en-US" altLang="en-US" dirty="0"/>
              <a:t>Employee suffered migraine during shift, did minimal work, laid down, left early on FMLA and did not clock out</a:t>
            </a:r>
          </a:p>
          <a:p>
            <a:pPr lvl="0">
              <a:spcBef>
                <a:spcPct val="0"/>
              </a:spcBef>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Supervisor’s investigation (based on Employee’s admission and video) revealed he had not been working during shift and left work early, Supervisor forwarded results to Operations Manager</a:t>
            </a:r>
          </a:p>
          <a:p>
            <a:pPr lvl="0">
              <a:spcBef>
                <a:spcPct val="0"/>
              </a:spcBef>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Employee terminated for “Theft, Dishonesty, Sleeping, Starting, Quitting, Break Times and Due Care”</a:t>
            </a:r>
          </a:p>
          <a:p>
            <a:pPr lvl="0">
              <a:spcBef>
                <a:spcPct val="0"/>
              </a:spcBef>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Employee filed suit against his employer for FMLA violations and breach of contract</a:t>
            </a:r>
          </a:p>
        </p:txBody>
      </p:sp>
      <p:sp>
        <p:nvSpPr>
          <p:cNvPr id="6" name="Slide Number Placeholder 4"/>
          <p:cNvSpPr>
            <a:spLocks noGrp="1"/>
          </p:cNvSpPr>
          <p:nvPr>
            <p:ph type="sldNum" sz="quarter" idx="11"/>
          </p:nvPr>
        </p:nvSpPr>
        <p:spPr/>
        <p:txBody>
          <a:bodyPr/>
          <a:lstStyle/>
          <a:p>
            <a:fld id="{6EB07DF9-0D14-445C-9D2A-9DBBCBF1EDC3}" type="slidenum">
              <a:rPr lang="en-US" altLang="en-US"/>
              <a:t>49</a:t>
            </a:fld>
            <a:endParaRPr lang="en-US" altLang="en-US" dirty="0"/>
          </a:p>
        </p:txBody>
      </p:sp>
    </p:spTree>
    <p:extLst>
      <p:ext uri="{BB962C8B-B14F-4D97-AF65-F5344CB8AC3E}">
        <p14:creationId xmlns:p14="http://schemas.microsoft.com/office/powerpoint/2010/main" val="114855743"/>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609600"/>
            <a:ext cx="8229600" cy="5959475"/>
          </a:xfrm>
        </p:spPr>
        <p:txBody>
          <a:bodyPr/>
          <a:lstStyle/>
          <a:p>
            <a:pPr marL="0" indent="0">
              <a:lnSpc>
                <a:spcPct val="90000"/>
              </a:lnSpc>
            </a:pPr>
            <a:r>
              <a:rPr lang="en-US" altLang="en-US" sz="2000" b="1" i="1" dirty="0"/>
              <a:t>Michelle Jackson v. BNSF Railway Company</a:t>
            </a:r>
            <a:r>
              <a:rPr lang="en-US" altLang="en-US" sz="2000" b="1" dirty="0"/>
              <a:t>, 4:16-CV-695-A (N.D. Tex. Aug. 1, 2017)</a:t>
            </a:r>
            <a:endParaRPr lang="en-US" altLang="en-US" sz="2000" b="1" i="1" dirty="0"/>
          </a:p>
          <a:p>
            <a:pPr marL="0" indent="0">
              <a:lnSpc>
                <a:spcPct val="90000"/>
              </a:lnSpc>
            </a:pPr>
            <a:endParaRPr lang="en-US" altLang="en-US" sz="2000" b="1" dirty="0"/>
          </a:p>
          <a:p>
            <a:pPr lvl="0">
              <a:spcBef>
                <a:spcPct val="0"/>
              </a:spcBef>
              <a:buClr>
                <a:srgbClr val="E51937"/>
              </a:buClr>
              <a:buFont typeface="Wingdings" pitchFamily="2" charset="2"/>
              <a:buChar char="§"/>
            </a:pPr>
            <a:r>
              <a:rPr lang="en-US" altLang="en-US" dirty="0"/>
              <a:t>Three days later, Employee responded by email that she had not been released by her doctor to meet with her boss and as soon as she was released, she would meet with her</a:t>
            </a:r>
          </a:p>
          <a:p>
            <a:pPr lvl="0">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Boss responded by email telling Employee that she needed to talk with her by close of business that day or she could be terminated</a:t>
            </a:r>
          </a:p>
          <a:p>
            <a:pPr lvl="0">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Employee failed to respond by deadline.  Two days later, Employee was terminated for 3 reasons:</a:t>
            </a:r>
          </a:p>
          <a:p>
            <a:pPr lvl="0">
              <a:buClr>
                <a:srgbClr val="E51937"/>
              </a:buClr>
              <a:buFont typeface="Wingdings" pitchFamily="2" charset="2"/>
              <a:buChar char="§"/>
            </a:pPr>
            <a:endParaRPr lang="en-US" altLang="en-US" sz="1800" dirty="0"/>
          </a:p>
          <a:p>
            <a:pPr lvl="1">
              <a:spcBef>
                <a:spcPct val="0"/>
              </a:spcBef>
              <a:buClr>
                <a:srgbClr val="E51937"/>
              </a:buClr>
              <a:buFont typeface="Arial" panose="020B0604020202020204" pitchFamily="34" charset="0"/>
              <a:buChar char="•"/>
            </a:pPr>
            <a:r>
              <a:rPr lang="en-US" altLang="en-US" sz="1800" dirty="0"/>
              <a:t>Poor performance</a:t>
            </a:r>
          </a:p>
          <a:p>
            <a:pPr lvl="1">
              <a:buClr>
                <a:srgbClr val="E51937"/>
              </a:buClr>
              <a:buFont typeface="Arial" panose="020B0604020202020204" pitchFamily="34" charset="0"/>
              <a:buChar char="•"/>
            </a:pPr>
            <a:r>
              <a:rPr lang="en-US" altLang="en-US" sz="1800" dirty="0"/>
              <a:t>Her attendance at concert while on leave – abuse of medical leave</a:t>
            </a:r>
          </a:p>
          <a:p>
            <a:pPr lvl="1">
              <a:buClr>
                <a:srgbClr val="E51937"/>
              </a:buClr>
              <a:buFont typeface="Arial" panose="020B0604020202020204" pitchFamily="34" charset="0"/>
              <a:buChar char="•"/>
            </a:pPr>
            <a:r>
              <a:rPr lang="en-US" altLang="en-US" sz="1800" dirty="0"/>
              <a:t>Failure to respond to boss’s inquiries</a:t>
            </a:r>
          </a:p>
          <a:p>
            <a:pPr lvl="1">
              <a:buClr>
                <a:srgbClr val="E51937"/>
              </a:buClr>
              <a:buFont typeface="Arial" panose="020B0604020202020204" pitchFamily="34" charset="0"/>
              <a:buChar char="•"/>
            </a:pPr>
            <a:endParaRPr lang="en-US" altLang="en-US" sz="1800" dirty="0"/>
          </a:p>
          <a:p>
            <a:pPr>
              <a:spcBef>
                <a:spcPct val="0"/>
              </a:spcBef>
              <a:buClr>
                <a:srgbClr val="E51937"/>
              </a:buClr>
              <a:buFont typeface="Wingdings" pitchFamily="2" charset="2"/>
              <a:buChar char="§"/>
            </a:pPr>
            <a:r>
              <a:rPr lang="en-US" altLang="en-US" dirty="0"/>
              <a:t>Employee sued employer claiming interference with FMLA and retaliation for taking leave</a:t>
            </a:r>
          </a:p>
        </p:txBody>
      </p:sp>
      <p:sp>
        <p:nvSpPr>
          <p:cNvPr id="6" name="Slide Number Placeholder 4"/>
          <p:cNvSpPr>
            <a:spLocks noGrp="1"/>
          </p:cNvSpPr>
          <p:nvPr>
            <p:ph type="sldNum" sz="quarter" idx="11"/>
          </p:nvPr>
        </p:nvSpPr>
        <p:spPr/>
        <p:txBody>
          <a:bodyPr/>
          <a:lstStyle/>
          <a:p>
            <a:fld id="{6EB07DF9-0D14-445C-9D2A-9DBBCBF1EDC3}" type="slidenum">
              <a:rPr lang="en-US" altLang="en-US"/>
              <a:t>5</a:t>
            </a:fld>
            <a:endParaRPr lang="en-US" altLang="en-US" dirty="0"/>
          </a:p>
        </p:txBody>
      </p:sp>
    </p:spTree>
    <p:extLst>
      <p:ext uri="{BB962C8B-B14F-4D97-AF65-F5344CB8AC3E}">
        <p14:creationId xmlns:p14="http://schemas.microsoft.com/office/powerpoint/2010/main" val="3828042318"/>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54107"/>
          </a:xfrm>
          <a:prstGeom prst="rect">
            <a:avLst/>
          </a:prstGeom>
        </p:spPr>
        <p:txBody>
          <a:bodyPr>
            <a:spAutoFit/>
          </a:bodyPr>
          <a:lstStyle/>
          <a:p>
            <a:pPr algn="ctr"/>
            <a:r>
              <a:rPr lang="en-US" sz="2800" dirty="0">
                <a:solidFill>
                  <a:schemeClr val="bg1">
                    <a:lumMod val="50000"/>
                  </a:schemeClr>
                </a:solidFill>
              </a:rPr>
              <a:t>HOW DO YOU THINK </a:t>
            </a:r>
          </a:p>
          <a:p>
            <a:pPr algn="ctr"/>
            <a:r>
              <a:rPr lang="en-US" sz="2800" dirty="0">
                <a:solidFill>
                  <a:schemeClr val="bg1">
                    <a:lumMod val="50000"/>
                  </a:schemeClr>
                </a:solidFill>
              </a:rPr>
              <a:t>THE COURT RULED? </a:t>
            </a:r>
          </a:p>
        </p:txBody>
      </p:sp>
      <p:sp>
        <p:nvSpPr>
          <p:cNvPr id="3" name="Slide Number Placeholder 2"/>
          <p:cNvSpPr>
            <a:spLocks noGrp="1"/>
          </p:cNvSpPr>
          <p:nvPr>
            <p:ph type="sldNum" sz="quarter" idx="10"/>
          </p:nvPr>
        </p:nvSpPr>
        <p:spPr/>
        <p:txBody>
          <a:bodyPr/>
          <a:lstStyle/>
          <a:p>
            <a:fld id="{3E1C2CB1-A4FD-374C-8751-D00298D150FA}" type="slidenum">
              <a:rPr lang="en-US" smtClean="0"/>
              <a:t>50</a:t>
            </a:fld>
            <a:endParaRPr lang="en-US" dirty="0"/>
          </a:p>
        </p:txBody>
      </p:sp>
    </p:spTree>
    <p:extLst>
      <p:ext uri="{BB962C8B-B14F-4D97-AF65-F5344CB8AC3E}">
        <p14:creationId xmlns:p14="http://schemas.microsoft.com/office/powerpoint/2010/main" val="186438397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Employer Won</a:t>
            </a:r>
          </a:p>
          <a:p>
            <a:pPr marL="0" indent="0">
              <a:lnSpc>
                <a:spcPct val="90000"/>
              </a:lnSpc>
            </a:pPr>
            <a:endParaRPr lang="en-US" altLang="en-US" sz="2000" b="1" dirty="0"/>
          </a:p>
          <a:p>
            <a:pPr lvl="0">
              <a:buClr>
                <a:srgbClr val="E51937"/>
              </a:buClr>
              <a:buFont typeface="Wingdings" pitchFamily="2" charset="2"/>
              <a:buChar char="§"/>
            </a:pPr>
            <a:r>
              <a:rPr lang="en-US" altLang="en-US" dirty="0"/>
              <a:t>Court said:</a:t>
            </a:r>
          </a:p>
          <a:p>
            <a:pPr lvl="0">
              <a:buClr>
                <a:srgbClr val="E51937"/>
              </a:buClr>
              <a:buFont typeface="Wingdings" pitchFamily="2" charset="2"/>
              <a:buChar char="§"/>
            </a:pPr>
            <a:endParaRPr lang="en-US" altLang="en-US" sz="1800" dirty="0"/>
          </a:p>
          <a:p>
            <a:pPr lvl="1">
              <a:buClr>
                <a:srgbClr val="E51937"/>
              </a:buClr>
              <a:buFont typeface="Arial" panose="020B0604020202020204" pitchFamily="34" charset="0"/>
              <a:buChar char="•"/>
            </a:pPr>
            <a:r>
              <a:rPr lang="en-US" altLang="en-US" sz="1800" dirty="0"/>
              <a:t>Supervisor’s “course of antagonistic conduct” does not show evidence of FMLA retaliation because Supervisor was not decision-maker</a:t>
            </a:r>
          </a:p>
          <a:p>
            <a:pPr lvl="1">
              <a:buClr>
                <a:srgbClr val="E51937"/>
              </a:buClr>
              <a:buFont typeface="Arial" panose="020B0604020202020204" pitchFamily="34" charset="0"/>
              <a:buChar char="•"/>
            </a:pPr>
            <a:endParaRPr lang="en-US" altLang="en-US" sz="1800" dirty="0"/>
          </a:p>
          <a:p>
            <a:pPr lvl="1">
              <a:buClr>
                <a:srgbClr val="E51937"/>
              </a:buClr>
              <a:buFont typeface="Arial" panose="020B0604020202020204" pitchFamily="34" charset="0"/>
              <a:buChar char="•"/>
            </a:pPr>
            <a:r>
              <a:rPr lang="en-US" altLang="en-US" sz="1800" dirty="0"/>
              <a:t>Operations Manager, not Supervisor, made decision to terminate</a:t>
            </a:r>
          </a:p>
        </p:txBody>
      </p:sp>
      <p:sp>
        <p:nvSpPr>
          <p:cNvPr id="6" name="Slide Number Placeholder 4"/>
          <p:cNvSpPr>
            <a:spLocks noGrp="1"/>
          </p:cNvSpPr>
          <p:nvPr>
            <p:ph type="sldNum" sz="quarter" idx="11"/>
          </p:nvPr>
        </p:nvSpPr>
        <p:spPr/>
        <p:txBody>
          <a:bodyPr/>
          <a:lstStyle/>
          <a:p>
            <a:fld id="{6EB07DF9-0D14-445C-9D2A-9DBBCBF1EDC3}" type="slidenum">
              <a:rPr lang="en-US" altLang="en-US"/>
              <a:t>51</a:t>
            </a:fld>
            <a:endParaRPr lang="en-US" altLang="en-US" dirty="0"/>
          </a:p>
        </p:txBody>
      </p:sp>
    </p:spTree>
    <p:extLst>
      <p:ext uri="{BB962C8B-B14F-4D97-AF65-F5344CB8AC3E}">
        <p14:creationId xmlns:p14="http://schemas.microsoft.com/office/powerpoint/2010/main" val="1360216904"/>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Reasons for LCAs</a:t>
            </a:r>
          </a:p>
          <a:p>
            <a:pPr marL="0" indent="0">
              <a:lnSpc>
                <a:spcPct val="90000"/>
              </a:lnSpc>
            </a:pPr>
            <a:endParaRPr lang="en-US" altLang="en-US" sz="2000" b="1" dirty="0"/>
          </a:p>
          <a:p>
            <a:pPr lvl="0">
              <a:buClr>
                <a:srgbClr val="E51937"/>
              </a:buClr>
              <a:buFont typeface="Wingdings" pitchFamily="2" charset="2"/>
              <a:buChar char="§"/>
            </a:pPr>
            <a:r>
              <a:rPr lang="en-US" altLang="en-US" dirty="0"/>
              <a:t>Uncertain proof of just cause for termination</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Willingness to work with employee, reluctant to lose valuable employee</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Avoid expense and contention of grievance</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Past practice</a:t>
            </a:r>
          </a:p>
          <a:p>
            <a:pPr lvl="0">
              <a:buClr>
                <a:srgbClr val="E51937"/>
              </a:buClr>
              <a:buFont typeface="Wingdings" pitchFamily="2" charset="2"/>
              <a:buChar char="§"/>
            </a:pPr>
            <a:endParaRPr lang="en-US" altLang="en-US" sz="1800" dirty="0"/>
          </a:p>
          <a:p>
            <a:pPr lvl="1">
              <a:buClr>
                <a:srgbClr val="E51937"/>
              </a:buClr>
              <a:buFont typeface="Arial" panose="020B0604020202020204" pitchFamily="34" charset="0"/>
              <a:buChar char="•"/>
            </a:pPr>
            <a:r>
              <a:rPr lang="en-US" altLang="en-US" sz="1800" dirty="0"/>
              <a:t>Note:  Offering LCAs to some employees but not others based on protected class could constitute discrimination</a:t>
            </a:r>
          </a:p>
        </p:txBody>
      </p:sp>
      <p:sp>
        <p:nvSpPr>
          <p:cNvPr id="6" name="Slide Number Placeholder 4"/>
          <p:cNvSpPr>
            <a:spLocks noGrp="1"/>
          </p:cNvSpPr>
          <p:nvPr>
            <p:ph type="sldNum" sz="quarter" idx="11"/>
          </p:nvPr>
        </p:nvSpPr>
        <p:spPr/>
        <p:txBody>
          <a:bodyPr/>
          <a:lstStyle/>
          <a:p>
            <a:fld id="{6EB07DF9-0D14-445C-9D2A-9DBBCBF1EDC3}" type="slidenum">
              <a:rPr lang="en-US" altLang="en-US"/>
              <a:t>52</a:t>
            </a:fld>
            <a:endParaRPr lang="en-US" altLang="en-US" dirty="0"/>
          </a:p>
        </p:txBody>
      </p:sp>
    </p:spTree>
    <p:extLst>
      <p:ext uri="{BB962C8B-B14F-4D97-AF65-F5344CB8AC3E}">
        <p14:creationId xmlns:p14="http://schemas.microsoft.com/office/powerpoint/2010/main" val="3977332844"/>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Reasons for LCAs</a:t>
            </a:r>
          </a:p>
          <a:p>
            <a:pPr marL="0" indent="0">
              <a:lnSpc>
                <a:spcPct val="90000"/>
              </a:lnSpc>
            </a:pPr>
            <a:endParaRPr lang="en-US" altLang="en-US" sz="2000" b="1" dirty="0"/>
          </a:p>
          <a:p>
            <a:pPr lvl="0">
              <a:buClr>
                <a:srgbClr val="E51937"/>
              </a:buClr>
              <a:buFont typeface="Wingdings" pitchFamily="2" charset="2"/>
              <a:buChar char="§"/>
            </a:pPr>
            <a:r>
              <a:rPr lang="en-US" altLang="en-US" sz="1800" dirty="0"/>
              <a:t>Alcohol or substance abuse – participation in treatment, including periodic screening for drug and/or alcohol use</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Can satisfy “reasonable accommodation” obligations under ADA</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Straightforward way to defend termination decisions based on violation of terms of agreement</a:t>
            </a:r>
          </a:p>
        </p:txBody>
      </p:sp>
      <p:sp>
        <p:nvSpPr>
          <p:cNvPr id="6" name="Slide Number Placeholder 4"/>
          <p:cNvSpPr>
            <a:spLocks noGrp="1"/>
          </p:cNvSpPr>
          <p:nvPr>
            <p:ph type="sldNum" sz="quarter" idx="11"/>
          </p:nvPr>
        </p:nvSpPr>
        <p:spPr/>
        <p:txBody>
          <a:bodyPr/>
          <a:lstStyle/>
          <a:p>
            <a:fld id="{6EB07DF9-0D14-445C-9D2A-9DBBCBF1EDC3}" type="slidenum">
              <a:rPr lang="en-US" altLang="en-US"/>
              <a:t>53</a:t>
            </a:fld>
            <a:endParaRPr lang="en-US" altLang="en-US" dirty="0"/>
          </a:p>
        </p:txBody>
      </p:sp>
    </p:spTree>
    <p:extLst>
      <p:ext uri="{BB962C8B-B14F-4D97-AF65-F5344CB8AC3E}">
        <p14:creationId xmlns:p14="http://schemas.microsoft.com/office/powerpoint/2010/main" val="2141264407"/>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LCAs and Grievance Procedures</a:t>
            </a:r>
          </a:p>
          <a:p>
            <a:pPr marL="0" indent="0">
              <a:lnSpc>
                <a:spcPct val="90000"/>
              </a:lnSpc>
            </a:pPr>
            <a:endParaRPr lang="en-US" altLang="en-US" sz="2000" b="1" dirty="0"/>
          </a:p>
          <a:p>
            <a:pPr marL="0" indent="0">
              <a:lnSpc>
                <a:spcPct val="90000"/>
              </a:lnSpc>
            </a:pPr>
            <a:endParaRPr lang="en-US" altLang="en-US" sz="2000" b="1" dirty="0"/>
          </a:p>
          <a:p>
            <a:pPr lvl="0">
              <a:buClr>
                <a:srgbClr val="E51937"/>
              </a:buClr>
              <a:buFont typeface="Wingdings" pitchFamily="2" charset="2"/>
              <a:buChar char="§"/>
            </a:pPr>
            <a:r>
              <a:rPr lang="en-US" altLang="en-US" dirty="0"/>
              <a:t>LCAs may be subject to the grievance procedure</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Generally, scope of grievance limited to enforceability of agreement and whether employee’s conduct violated terms of agreement</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dirty="0"/>
              <a:t>LCA may include an agreement that employee and union will not bring a grievance challenging penalty</a:t>
            </a:r>
          </a:p>
        </p:txBody>
      </p:sp>
      <p:sp>
        <p:nvSpPr>
          <p:cNvPr id="6" name="Slide Number Placeholder 4"/>
          <p:cNvSpPr>
            <a:spLocks noGrp="1"/>
          </p:cNvSpPr>
          <p:nvPr>
            <p:ph type="sldNum" sz="quarter" idx="11"/>
          </p:nvPr>
        </p:nvSpPr>
        <p:spPr/>
        <p:txBody>
          <a:bodyPr/>
          <a:lstStyle/>
          <a:p>
            <a:fld id="{6EB07DF9-0D14-445C-9D2A-9DBBCBF1EDC3}" type="slidenum">
              <a:rPr lang="en-US" altLang="en-US"/>
              <a:t>54</a:t>
            </a:fld>
            <a:endParaRPr lang="en-US" altLang="en-US" dirty="0"/>
          </a:p>
        </p:txBody>
      </p:sp>
    </p:spTree>
    <p:extLst>
      <p:ext uri="{BB962C8B-B14F-4D97-AF65-F5344CB8AC3E}">
        <p14:creationId xmlns:p14="http://schemas.microsoft.com/office/powerpoint/2010/main" val="1052234555"/>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609600"/>
            <a:ext cx="8305800" cy="5959475"/>
          </a:xfrm>
        </p:spPr>
        <p:txBody>
          <a:bodyPr/>
          <a:lstStyle/>
          <a:p>
            <a:pPr marL="0" indent="0">
              <a:lnSpc>
                <a:spcPct val="90000"/>
              </a:lnSpc>
              <a:spcBef>
                <a:spcPct val="0"/>
              </a:spcBef>
            </a:pPr>
            <a:r>
              <a:rPr lang="en-US" altLang="en-US" sz="2000" b="1" i="1" dirty="0"/>
              <a:t>DeGrandis v. Children’s Hospital Boston</a:t>
            </a:r>
            <a:r>
              <a:rPr lang="en-US" altLang="en-US" sz="2000" b="1" dirty="0"/>
              <a:t>, 806 F.3d 13 (1st Cir. Nov. 18, 2015)</a:t>
            </a:r>
            <a:endParaRPr lang="en-US" altLang="en-US" sz="2000" b="1" i="1" dirty="0"/>
          </a:p>
          <a:p>
            <a:pPr marL="0" indent="0">
              <a:lnSpc>
                <a:spcPct val="90000"/>
              </a:lnSpc>
            </a:pPr>
            <a:endParaRPr lang="en-US" altLang="en-US" sz="2000" b="1" dirty="0"/>
          </a:p>
          <a:p>
            <a:pPr lvl="0">
              <a:spcBef>
                <a:spcPct val="0"/>
              </a:spcBef>
              <a:buClr>
                <a:srgbClr val="E51937"/>
              </a:buClr>
              <a:buFont typeface="Wingdings" pitchFamily="2" charset="2"/>
              <a:buChar char="§"/>
            </a:pPr>
            <a:r>
              <a:rPr lang="en-US" altLang="en-US" dirty="0"/>
              <a:t>In 2007, employer (a hospital) began the process of terminating an employee who was covered by collective bargaining agreement</a:t>
            </a:r>
          </a:p>
          <a:p>
            <a:pPr lvl="0">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Union challenged proposed termination</a:t>
            </a:r>
          </a:p>
          <a:p>
            <a:pPr lvl="0">
              <a:buClr>
                <a:srgbClr val="E51937"/>
              </a:buClr>
              <a:buFont typeface="Wingdings" pitchFamily="2" charset="2"/>
              <a:buChar char="§"/>
            </a:pPr>
            <a:endParaRPr lang="en-US" altLang="en-US" dirty="0"/>
          </a:p>
          <a:p>
            <a:pPr lvl="0">
              <a:spcBef>
                <a:spcPct val="0"/>
              </a:spcBef>
              <a:buClr>
                <a:srgbClr val="E51937"/>
              </a:buClr>
              <a:buFont typeface="Wingdings" pitchFamily="2" charset="2"/>
              <a:buChar char="§"/>
            </a:pPr>
            <a:r>
              <a:rPr lang="en-US" altLang="en-US" dirty="0"/>
              <a:t>Hospital, union and employee resolved grievance by entering into a Memorandum of Understanding/LCA</a:t>
            </a:r>
          </a:p>
          <a:p>
            <a:pPr lvl="0">
              <a:buClr>
                <a:srgbClr val="E51937"/>
              </a:buClr>
              <a:buFont typeface="Wingdings" pitchFamily="2" charset="2"/>
              <a:buChar char="§"/>
            </a:pPr>
            <a:endParaRPr lang="en-US" altLang="en-US" sz="1800" dirty="0"/>
          </a:p>
          <a:p>
            <a:pPr lvl="1">
              <a:spcBef>
                <a:spcPct val="0"/>
              </a:spcBef>
              <a:buClr>
                <a:srgbClr val="E51937"/>
              </a:buClr>
              <a:buFont typeface="Arial" panose="020B0604020202020204" pitchFamily="34" charset="0"/>
              <a:buChar char="•"/>
            </a:pPr>
            <a:r>
              <a:rPr lang="en-US" altLang="en-US" sz="1800" dirty="0"/>
              <a:t>Failure to comply with any work rules in 12 month period following LCA will result in immediate termination</a:t>
            </a:r>
          </a:p>
          <a:p>
            <a:pPr lvl="1">
              <a:buClr>
                <a:srgbClr val="E51937"/>
              </a:buClr>
              <a:buFont typeface="Arial" panose="020B0604020202020204" pitchFamily="34" charset="0"/>
              <a:buChar char="•"/>
            </a:pPr>
            <a:r>
              <a:rPr lang="en-US" altLang="en-US" sz="1800" dirty="0"/>
              <a:t>Not subject to grievance and arbitration provisions of CBA</a:t>
            </a:r>
          </a:p>
          <a:p>
            <a:pPr lvl="1">
              <a:buClr>
                <a:srgbClr val="E51937"/>
              </a:buClr>
              <a:buFont typeface="Arial" panose="020B0604020202020204" pitchFamily="34" charset="0"/>
              <a:buChar char="•"/>
            </a:pPr>
            <a:endParaRPr lang="en-US" altLang="en-US" sz="1800" dirty="0"/>
          </a:p>
          <a:p>
            <a:pPr>
              <a:spcBef>
                <a:spcPct val="0"/>
              </a:spcBef>
              <a:buClr>
                <a:srgbClr val="E51937"/>
              </a:buClr>
              <a:buFont typeface="Wingdings" pitchFamily="2" charset="2"/>
              <a:buChar char="§"/>
            </a:pPr>
            <a:r>
              <a:rPr lang="en-US" altLang="en-US" dirty="0"/>
              <a:t>Hospital terminated Employee for violating work rules, union didn’t challenge</a:t>
            </a:r>
          </a:p>
          <a:p>
            <a:pPr>
              <a:spcBef>
                <a:spcPct val="0"/>
              </a:spcBef>
              <a:buClr>
                <a:srgbClr val="E51937"/>
              </a:buClr>
              <a:buFont typeface="Wingdings" pitchFamily="2" charset="2"/>
              <a:buChar char="§"/>
            </a:pPr>
            <a:endParaRPr lang="en-US" altLang="en-US" dirty="0"/>
          </a:p>
          <a:p>
            <a:pPr>
              <a:spcBef>
                <a:spcPct val="0"/>
              </a:spcBef>
              <a:buClr>
                <a:srgbClr val="E51937"/>
              </a:buClr>
              <a:buFont typeface="Wingdings" pitchFamily="2" charset="2"/>
              <a:buChar char="§"/>
            </a:pPr>
            <a:r>
              <a:rPr lang="en-US" altLang="en-US" dirty="0"/>
              <a:t>Six yrs. later, Employee filed suit under the Labor Management Relations Act, claiming Hospital violated the CBA by terminating his employment without cause</a:t>
            </a:r>
          </a:p>
        </p:txBody>
      </p:sp>
      <p:sp>
        <p:nvSpPr>
          <p:cNvPr id="6" name="Slide Number Placeholder 4"/>
          <p:cNvSpPr>
            <a:spLocks noGrp="1"/>
          </p:cNvSpPr>
          <p:nvPr>
            <p:ph type="sldNum" sz="quarter" idx="11"/>
          </p:nvPr>
        </p:nvSpPr>
        <p:spPr/>
        <p:txBody>
          <a:bodyPr/>
          <a:lstStyle/>
          <a:p>
            <a:fld id="{6EB07DF9-0D14-445C-9D2A-9DBBCBF1EDC3}" type="slidenum">
              <a:rPr lang="en-US" altLang="en-US"/>
              <a:t>55</a:t>
            </a:fld>
            <a:endParaRPr lang="en-US" altLang="en-US" dirty="0"/>
          </a:p>
        </p:txBody>
      </p:sp>
    </p:spTree>
    <p:extLst>
      <p:ext uri="{BB962C8B-B14F-4D97-AF65-F5344CB8AC3E}">
        <p14:creationId xmlns:p14="http://schemas.microsoft.com/office/powerpoint/2010/main" val="3791244219"/>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54107"/>
          </a:xfrm>
          <a:prstGeom prst="rect">
            <a:avLst/>
          </a:prstGeom>
        </p:spPr>
        <p:txBody>
          <a:bodyPr>
            <a:spAutoFit/>
          </a:bodyPr>
          <a:lstStyle/>
          <a:p>
            <a:pPr algn="ctr"/>
            <a:r>
              <a:rPr lang="en-US" sz="2800" dirty="0">
                <a:solidFill>
                  <a:schemeClr val="bg1">
                    <a:lumMod val="50000"/>
                  </a:schemeClr>
                </a:solidFill>
              </a:rPr>
              <a:t>HOW DO YOU THINK </a:t>
            </a:r>
          </a:p>
          <a:p>
            <a:pPr algn="ctr"/>
            <a:r>
              <a:rPr lang="en-US" sz="2800" dirty="0">
                <a:solidFill>
                  <a:schemeClr val="bg1">
                    <a:lumMod val="50000"/>
                  </a:schemeClr>
                </a:solidFill>
              </a:rPr>
              <a:t>THE COURT RULED? </a:t>
            </a:r>
          </a:p>
        </p:txBody>
      </p:sp>
      <p:sp>
        <p:nvSpPr>
          <p:cNvPr id="3" name="Slide Number Placeholder 2"/>
          <p:cNvSpPr>
            <a:spLocks noGrp="1"/>
          </p:cNvSpPr>
          <p:nvPr>
            <p:ph type="sldNum" sz="quarter" idx="10"/>
          </p:nvPr>
        </p:nvSpPr>
        <p:spPr/>
        <p:txBody>
          <a:bodyPr/>
          <a:lstStyle/>
          <a:p>
            <a:fld id="{3E1C2CB1-A4FD-374C-8751-D00298D150FA}" type="slidenum">
              <a:rPr lang="en-US" smtClean="0"/>
              <a:t>56</a:t>
            </a:fld>
            <a:endParaRPr lang="en-US" dirty="0"/>
          </a:p>
        </p:txBody>
      </p:sp>
    </p:spTree>
    <p:extLst>
      <p:ext uri="{BB962C8B-B14F-4D97-AF65-F5344CB8AC3E}">
        <p14:creationId xmlns:p14="http://schemas.microsoft.com/office/powerpoint/2010/main" val="26825879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Employee Won</a:t>
            </a:r>
          </a:p>
          <a:p>
            <a:pPr marL="0" indent="0">
              <a:lnSpc>
                <a:spcPct val="90000"/>
              </a:lnSpc>
            </a:pPr>
            <a:endParaRPr lang="en-US" altLang="en-US" sz="2000" b="1" dirty="0"/>
          </a:p>
          <a:p>
            <a:pPr lvl="0">
              <a:buClr>
                <a:srgbClr val="E51937"/>
              </a:buClr>
              <a:buFont typeface="Wingdings" pitchFamily="2" charset="2"/>
              <a:buChar char="§"/>
            </a:pPr>
            <a:r>
              <a:rPr lang="en-US" altLang="en-US" dirty="0"/>
              <a:t>Court said:</a:t>
            </a:r>
          </a:p>
          <a:p>
            <a:pPr lvl="0">
              <a:buClr>
                <a:srgbClr val="E51937"/>
              </a:buClr>
              <a:buFont typeface="Wingdings" pitchFamily="2" charset="2"/>
              <a:buChar char="§"/>
            </a:pPr>
            <a:endParaRPr lang="en-US" altLang="en-US" sz="1800" dirty="0"/>
          </a:p>
          <a:p>
            <a:pPr lvl="1">
              <a:buClr>
                <a:srgbClr val="E51937"/>
              </a:buClr>
              <a:buFont typeface="Arial" panose="020B0604020202020204" pitchFamily="34" charset="0"/>
              <a:buChar char="•"/>
            </a:pPr>
            <a:r>
              <a:rPr lang="en-US" altLang="en-US" sz="1800" dirty="0"/>
              <a:t>Hybrid claims for breach of a CBA (by the employer) and breach of the duty of fair representation (by the union):</a:t>
            </a:r>
          </a:p>
          <a:p>
            <a:pPr lvl="1">
              <a:buClr>
                <a:srgbClr val="E51937"/>
              </a:buClr>
              <a:buFont typeface="Arial" panose="020B0604020202020204" pitchFamily="34" charset="0"/>
              <a:buChar char="•"/>
            </a:pPr>
            <a:endParaRPr lang="en-US" altLang="en-US" sz="1800" dirty="0"/>
          </a:p>
          <a:p>
            <a:pPr marL="1257300" lvl="2" indent="-342900">
              <a:buClr>
                <a:srgbClr val="E51937"/>
              </a:buClr>
              <a:buFont typeface="Arial" panose="020B0604020202020204" pitchFamily="34" charset="0"/>
              <a:buChar char="–"/>
            </a:pPr>
            <a:r>
              <a:rPr lang="en-US" altLang="en-US" sz="1800" dirty="0"/>
              <a:t>Require an employee to exhaust CBA – provided remedies; and</a:t>
            </a:r>
          </a:p>
          <a:p>
            <a:pPr marL="1257300" lvl="2" indent="-342900">
              <a:buClr>
                <a:srgbClr val="E51937"/>
              </a:buClr>
              <a:buFont typeface="Arial" panose="020B0604020202020204" pitchFamily="34" charset="0"/>
              <a:buChar char="–"/>
            </a:pPr>
            <a:r>
              <a:rPr lang="en-US" altLang="en-US" sz="1800" dirty="0"/>
              <a:t>Apply a six-month statute of limitations period mirroring the six-month limitations period for filing unfair labor practices under the NLRA</a:t>
            </a:r>
          </a:p>
          <a:p>
            <a:pPr lvl="1">
              <a:buClr>
                <a:srgbClr val="E51937"/>
              </a:buClr>
              <a:buFont typeface="Arial" panose="020B0604020202020204" pitchFamily="34" charset="0"/>
              <a:buChar char="•"/>
            </a:pPr>
            <a:endParaRPr lang="en-US" altLang="en-US" sz="1800" dirty="0"/>
          </a:p>
          <a:p>
            <a:pPr lvl="1">
              <a:buClr>
                <a:srgbClr val="E51937"/>
              </a:buClr>
              <a:buFont typeface="Arial" panose="020B0604020202020204" pitchFamily="34" charset="0"/>
              <a:buChar char="•"/>
            </a:pPr>
            <a:r>
              <a:rPr lang="en-US" altLang="en-US" sz="1800" dirty="0"/>
              <a:t>Because LCA eliminated the grievance and arbitration process with regard to a subsequent termination, a terminated employee could:</a:t>
            </a:r>
          </a:p>
          <a:p>
            <a:pPr lvl="1">
              <a:buClr>
                <a:srgbClr val="E51937"/>
              </a:buClr>
              <a:buFont typeface="Arial" panose="020B0604020202020204" pitchFamily="34" charset="0"/>
              <a:buChar char="•"/>
            </a:pPr>
            <a:endParaRPr lang="en-US" altLang="en-US" sz="1800" dirty="0"/>
          </a:p>
          <a:p>
            <a:pPr marL="1257300" lvl="2" indent="-342900">
              <a:buClr>
                <a:srgbClr val="E51937"/>
              </a:buClr>
              <a:buFont typeface="Arial" panose="020B0604020202020204" pitchFamily="34" charset="0"/>
              <a:buChar char="–"/>
            </a:pPr>
            <a:r>
              <a:rPr lang="en-US" altLang="en-US" sz="1800" dirty="0"/>
              <a:t>Sue the employer for breach of the agreement, </a:t>
            </a:r>
            <a:r>
              <a:rPr lang="en-US" altLang="en-US" sz="1800" u="sng" dirty="0"/>
              <a:t>and</a:t>
            </a:r>
          </a:p>
          <a:p>
            <a:pPr marL="1257300" lvl="2" indent="-342900">
              <a:buClr>
                <a:srgbClr val="E51937"/>
              </a:buClr>
              <a:buFont typeface="Arial" panose="020B0604020202020204" pitchFamily="34" charset="0"/>
              <a:buChar char="–"/>
            </a:pPr>
            <a:r>
              <a:rPr lang="en-US" altLang="en-US" sz="1800" dirty="0"/>
              <a:t>Wait 6 years to do so (statute of limitations for breach of contract)</a:t>
            </a:r>
          </a:p>
        </p:txBody>
      </p:sp>
      <p:sp>
        <p:nvSpPr>
          <p:cNvPr id="6" name="Slide Number Placeholder 4"/>
          <p:cNvSpPr>
            <a:spLocks noGrp="1"/>
          </p:cNvSpPr>
          <p:nvPr>
            <p:ph type="sldNum" sz="quarter" idx="11"/>
          </p:nvPr>
        </p:nvSpPr>
        <p:spPr/>
        <p:txBody>
          <a:bodyPr/>
          <a:lstStyle/>
          <a:p>
            <a:fld id="{6EB07DF9-0D14-445C-9D2A-9DBBCBF1EDC3}" type="slidenum">
              <a:rPr lang="en-US" altLang="en-US"/>
              <a:t>57</a:t>
            </a:fld>
            <a:endParaRPr lang="en-US" altLang="en-US" dirty="0"/>
          </a:p>
        </p:txBody>
      </p:sp>
    </p:spTree>
    <p:extLst>
      <p:ext uri="{BB962C8B-B14F-4D97-AF65-F5344CB8AC3E}">
        <p14:creationId xmlns:p14="http://schemas.microsoft.com/office/powerpoint/2010/main" val="861408857"/>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KEY TAKE-AWAYS:</a:t>
            </a:r>
          </a:p>
          <a:p>
            <a:pPr marL="0" indent="0">
              <a:lnSpc>
                <a:spcPct val="90000"/>
              </a:lnSpc>
            </a:pPr>
            <a:endParaRPr lang="en-US" altLang="en-US" sz="2000" b="1" dirty="0"/>
          </a:p>
          <a:p>
            <a:pPr lvl="0">
              <a:buClr>
                <a:srgbClr val="E51937"/>
              </a:buClr>
              <a:buFont typeface="Wingdings" pitchFamily="2" charset="2"/>
              <a:buChar char="§"/>
            </a:pPr>
            <a:r>
              <a:rPr lang="en-US" altLang="en-US" dirty="0"/>
              <a:t>Unless last chance agreements are carefully drafted, they could actually subject an employer to substantially greater risk and uncertainty than normal grievance and arbitration process</a:t>
            </a:r>
          </a:p>
        </p:txBody>
      </p:sp>
      <p:sp>
        <p:nvSpPr>
          <p:cNvPr id="6" name="Slide Number Placeholder 4"/>
          <p:cNvSpPr>
            <a:spLocks noGrp="1"/>
          </p:cNvSpPr>
          <p:nvPr>
            <p:ph type="sldNum" sz="quarter" idx="11"/>
          </p:nvPr>
        </p:nvSpPr>
        <p:spPr/>
        <p:txBody>
          <a:bodyPr/>
          <a:lstStyle/>
          <a:p>
            <a:fld id="{6EB07DF9-0D14-445C-9D2A-9DBBCBF1EDC3}" type="slidenum">
              <a:rPr lang="en-US" altLang="en-US"/>
              <a:t>58</a:t>
            </a:fld>
            <a:endParaRPr lang="en-US" altLang="en-US" dirty="0"/>
          </a:p>
        </p:txBody>
      </p:sp>
    </p:spTree>
    <p:extLst>
      <p:ext uri="{BB962C8B-B14F-4D97-AF65-F5344CB8AC3E}">
        <p14:creationId xmlns:p14="http://schemas.microsoft.com/office/powerpoint/2010/main" val="2431066127"/>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Terms of LCA Should Include:</a:t>
            </a:r>
          </a:p>
          <a:p>
            <a:pPr marL="0" indent="0">
              <a:lnSpc>
                <a:spcPct val="90000"/>
              </a:lnSpc>
            </a:pPr>
            <a:endParaRPr lang="en-US" altLang="en-US" sz="2000" b="1" dirty="0"/>
          </a:p>
          <a:p>
            <a:pPr lvl="0">
              <a:buClr>
                <a:srgbClr val="E51937"/>
              </a:buClr>
              <a:buFont typeface="Wingdings" pitchFamily="2" charset="2"/>
              <a:buChar char="§"/>
            </a:pPr>
            <a:r>
              <a:rPr lang="en-US" altLang="en-US" sz="1800" dirty="0"/>
              <a:t>Terms reasonable in scope and related to employer’s legitimate concerns</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Time frame for meeting expectations.  Time period during which agreement will be in effect</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Basis for Agreement.  Summary of employee’s misconduct and performance violations and cite company policies that were violated</a:t>
            </a:r>
          </a:p>
          <a:p>
            <a:pPr lvl="0">
              <a:buClr>
                <a:srgbClr val="E51937"/>
              </a:buClr>
              <a:buFont typeface="Wingdings" pitchFamily="2" charset="2"/>
              <a:buChar char="§"/>
            </a:pPr>
            <a:endParaRPr lang="en-US" altLang="en-US" b="1" dirty="0"/>
          </a:p>
          <a:p>
            <a:pPr lvl="0">
              <a:buClr>
                <a:srgbClr val="E51937"/>
              </a:buClr>
              <a:buFont typeface="Wingdings" pitchFamily="2" charset="2"/>
              <a:buChar char="§"/>
            </a:pPr>
            <a:r>
              <a:rPr lang="en-US" altLang="en-US" sz="1800" dirty="0"/>
              <a:t>Include summary of progressive discipline employee received</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Consequences of violating agreement.  Description of what further employee conduct will result in automatic dismissal</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Agreement that the employer will forgo its right to seek termination for such conduct</a:t>
            </a:r>
          </a:p>
        </p:txBody>
      </p:sp>
      <p:sp>
        <p:nvSpPr>
          <p:cNvPr id="6" name="Slide Number Placeholder 4"/>
          <p:cNvSpPr>
            <a:spLocks noGrp="1"/>
          </p:cNvSpPr>
          <p:nvPr>
            <p:ph type="sldNum" sz="quarter" idx="11"/>
          </p:nvPr>
        </p:nvSpPr>
        <p:spPr/>
        <p:txBody>
          <a:bodyPr/>
          <a:lstStyle/>
          <a:p>
            <a:fld id="{6EB07DF9-0D14-445C-9D2A-9DBBCBF1EDC3}" type="slidenum">
              <a:rPr lang="en-US" altLang="en-US"/>
              <a:t>59</a:t>
            </a:fld>
            <a:endParaRPr lang="en-US" altLang="en-US" dirty="0"/>
          </a:p>
        </p:txBody>
      </p:sp>
    </p:spTree>
    <p:extLst>
      <p:ext uri="{BB962C8B-B14F-4D97-AF65-F5344CB8AC3E}">
        <p14:creationId xmlns:p14="http://schemas.microsoft.com/office/powerpoint/2010/main" val="3674049787"/>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1862" y="1905000"/>
            <a:ext cx="4572000" cy="954107"/>
          </a:xfrm>
          <a:prstGeom prst="rect">
            <a:avLst/>
          </a:prstGeom>
        </p:spPr>
        <p:txBody>
          <a:bodyPr>
            <a:spAutoFit/>
          </a:bodyPr>
          <a:lstStyle/>
          <a:p>
            <a:pPr algn="ctr"/>
            <a:r>
              <a:rPr lang="en-US" sz="2800" dirty="0">
                <a:solidFill>
                  <a:schemeClr val="bg1">
                    <a:lumMod val="50000"/>
                  </a:schemeClr>
                </a:solidFill>
              </a:rPr>
              <a:t>HOW DO YOU THINK </a:t>
            </a:r>
          </a:p>
          <a:p>
            <a:pPr algn="ctr"/>
            <a:r>
              <a:rPr lang="en-US" sz="2800" dirty="0">
                <a:solidFill>
                  <a:schemeClr val="bg1">
                    <a:lumMod val="50000"/>
                  </a:schemeClr>
                </a:solidFill>
              </a:rPr>
              <a:t>THE COURT RULED? </a:t>
            </a:r>
          </a:p>
        </p:txBody>
      </p:sp>
      <p:sp>
        <p:nvSpPr>
          <p:cNvPr id="3" name="Slide Number Placeholder 2"/>
          <p:cNvSpPr>
            <a:spLocks noGrp="1"/>
          </p:cNvSpPr>
          <p:nvPr>
            <p:ph type="sldNum" sz="quarter" idx="10"/>
          </p:nvPr>
        </p:nvSpPr>
        <p:spPr/>
        <p:txBody>
          <a:bodyPr/>
          <a:lstStyle/>
          <a:p>
            <a:fld id="{3E1C2CB1-A4FD-374C-8751-D00298D150FA}" type="slidenum">
              <a:rPr lang="en-US" smtClean="0"/>
              <a:t>6</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276600"/>
            <a:ext cx="3429000" cy="2895600"/>
          </a:xfrm>
          <a:prstGeom prst="rect">
            <a:avLst/>
          </a:prstGeom>
        </p:spPr>
      </p:pic>
    </p:spTree>
    <p:extLst>
      <p:ext uri="{BB962C8B-B14F-4D97-AF65-F5344CB8AC3E}">
        <p14:creationId xmlns:p14="http://schemas.microsoft.com/office/powerpoint/2010/main" val="248745108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Terms of LCA Should Include:</a:t>
            </a:r>
          </a:p>
          <a:p>
            <a:pPr marL="0" indent="0">
              <a:lnSpc>
                <a:spcPct val="90000"/>
              </a:lnSpc>
            </a:pPr>
            <a:endParaRPr lang="en-US" altLang="en-US" sz="2000" b="1" dirty="0"/>
          </a:p>
          <a:p>
            <a:pPr lvl="0">
              <a:buClr>
                <a:srgbClr val="E51937"/>
              </a:buClr>
              <a:buFont typeface="Wingdings" pitchFamily="2" charset="2"/>
              <a:buChar char="§"/>
            </a:pPr>
            <a:r>
              <a:rPr lang="en-US" altLang="en-US" sz="1800" dirty="0"/>
              <a:t>Agreement that employee stipulates that further such conduct will constitute just cause for dismissal</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Conditions (such as random drug testing), if any, that will be placed on employee during the terms of the LCA</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Statement that the LCA is not precedent for future employees</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Signatures of employee, union representative and employer representative</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Date agreement expires – See CBA</a:t>
            </a:r>
          </a:p>
          <a:p>
            <a:pPr lvl="0">
              <a:buClr>
                <a:srgbClr val="E51937"/>
              </a:buClr>
              <a:buFont typeface="Wingdings" pitchFamily="2" charset="2"/>
              <a:buChar char="§"/>
            </a:pPr>
            <a:endParaRPr lang="en-US" altLang="en-US" dirty="0"/>
          </a:p>
          <a:p>
            <a:pPr lvl="0">
              <a:buClr>
                <a:srgbClr val="E51937"/>
              </a:buClr>
              <a:buFont typeface="Wingdings" pitchFamily="2" charset="2"/>
              <a:buChar char="§"/>
            </a:pPr>
            <a:r>
              <a:rPr lang="en-US" altLang="en-US" sz="1800" dirty="0"/>
              <a:t>Avoid unconscionable, overreaching or exploitation</a:t>
            </a:r>
          </a:p>
        </p:txBody>
      </p:sp>
      <p:sp>
        <p:nvSpPr>
          <p:cNvPr id="6" name="Slide Number Placeholder 4"/>
          <p:cNvSpPr>
            <a:spLocks noGrp="1"/>
          </p:cNvSpPr>
          <p:nvPr>
            <p:ph type="sldNum" sz="quarter" idx="11"/>
          </p:nvPr>
        </p:nvSpPr>
        <p:spPr/>
        <p:txBody>
          <a:bodyPr/>
          <a:lstStyle/>
          <a:p>
            <a:fld id="{6EB07DF9-0D14-445C-9D2A-9DBBCBF1EDC3}" type="slidenum">
              <a:rPr lang="en-US" altLang="en-US"/>
              <a:t>60</a:t>
            </a:fld>
            <a:endParaRPr lang="en-US" altLang="en-US" dirty="0"/>
          </a:p>
        </p:txBody>
      </p:sp>
    </p:spTree>
    <p:extLst>
      <p:ext uri="{BB962C8B-B14F-4D97-AF65-F5344CB8AC3E}">
        <p14:creationId xmlns:p14="http://schemas.microsoft.com/office/powerpoint/2010/main" val="618189673"/>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Questions Should You Ask During the Product Lifecycle? | Machine Design">
            <a:extLst>
              <a:ext uri="{FF2B5EF4-FFF2-40B4-BE49-F238E27FC236}">
                <a16:creationId xmlns:a16="http://schemas.microsoft.com/office/drawing/2014/main" id="{306D4FA3-2F8B-432A-807C-4E1AFAE6327B}"/>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1055688"/>
            <a:ext cx="9144000" cy="4746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2"/>
          </p:nvPr>
        </p:nvSpPr>
        <p:spPr>
          <a:xfrm>
            <a:off x="422953" y="3147781"/>
            <a:ext cx="8229600" cy="1043219"/>
          </a:xfrm>
        </p:spPr>
        <p:txBody>
          <a:bodyPr/>
          <a:lstStyle/>
          <a:p>
            <a:pPr algn="ctr"/>
            <a:r>
              <a:rPr lang="en-US" sz="5400" b="1" dirty="0"/>
              <a:t>QUESTIONS?</a:t>
            </a:r>
          </a:p>
        </p:txBody>
      </p:sp>
      <p:sp>
        <p:nvSpPr>
          <p:cNvPr id="2" name="Slide Number Placeholder 1"/>
          <p:cNvSpPr>
            <a:spLocks noGrp="1"/>
          </p:cNvSpPr>
          <p:nvPr>
            <p:ph type="sldNum" sz="quarter" idx="10"/>
          </p:nvPr>
        </p:nvSpPr>
        <p:spPr/>
        <p:txBody>
          <a:bodyPr/>
          <a:lstStyle/>
          <a:p>
            <a:pPr>
              <a:defRPr/>
            </a:pPr>
            <a:fld id="{F8CBAA75-7B00-4B10-A369-6815641260C5}" type="slidenum">
              <a:rPr lang="en-US" smtClean="0"/>
              <a:pPr>
                <a:defRPr/>
              </a:pPr>
              <a:t>61</a:t>
            </a:fld>
            <a:endParaRPr lang="en-US" dirty="0"/>
          </a:p>
        </p:txBody>
      </p:sp>
    </p:spTree>
    <p:extLst>
      <p:ext uri="{BB962C8B-B14F-4D97-AF65-F5344CB8AC3E}">
        <p14:creationId xmlns:p14="http://schemas.microsoft.com/office/powerpoint/2010/main" val="65548502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2133600" y="2133600"/>
            <a:ext cx="2133600" cy="196232"/>
          </a:xfrm>
        </p:spPr>
        <p:txBody>
          <a:bodyPr/>
          <a:lstStyle/>
          <a:p>
            <a:r>
              <a:rPr lang="en-US" dirty="0"/>
              <a:t>Attorney</a:t>
            </a:r>
          </a:p>
        </p:txBody>
      </p:sp>
      <p:sp>
        <p:nvSpPr>
          <p:cNvPr id="15" name="Content Placeholder 14"/>
          <p:cNvSpPr>
            <a:spLocks noGrp="1"/>
          </p:cNvSpPr>
          <p:nvPr>
            <p:ph sz="quarter" idx="22"/>
          </p:nvPr>
        </p:nvSpPr>
        <p:spPr/>
        <p:txBody>
          <a:bodyPr/>
          <a:lstStyle/>
          <a:p>
            <a:r>
              <a:rPr lang="en-US" dirty="0"/>
              <a:t>302-651-7689</a:t>
            </a:r>
          </a:p>
        </p:txBody>
      </p:sp>
      <p:sp>
        <p:nvSpPr>
          <p:cNvPr id="16" name="Content Placeholder 15"/>
          <p:cNvSpPr>
            <a:spLocks noGrp="1"/>
          </p:cNvSpPr>
          <p:nvPr>
            <p:ph sz="quarter" idx="23"/>
          </p:nvPr>
        </p:nvSpPr>
        <p:spPr/>
        <p:txBody>
          <a:bodyPr/>
          <a:lstStyle/>
          <a:p>
            <a:r>
              <a:rPr lang="en-US" dirty="0"/>
              <a:t>302-498-7689</a:t>
            </a:r>
          </a:p>
        </p:txBody>
      </p:sp>
      <p:pic>
        <p:nvPicPr>
          <p:cNvPr id="30" name="Picture Placeholder 1"/>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936625" y="1756239"/>
            <a:ext cx="968375" cy="1288121"/>
          </a:xfrm>
          <a:prstGeom prst="rect">
            <a:avLst/>
          </a:prstGeom>
          <a:ln w="3175" cap="sq" cmpd="sng">
            <a:solidFill>
              <a:schemeClr val="bg1">
                <a:lumMod val="65000"/>
              </a:schemeClr>
            </a:solidFill>
            <a:prstDash val="solid"/>
            <a:miter lim="800000"/>
          </a:ln>
          <a:effectLst>
            <a:outerShdw blurRad="50800" dist="38100" dir="2700000" algn="tl" rotWithShape="0">
              <a:srgbClr val="000000">
                <a:alpha val="43000"/>
              </a:srgbClr>
            </a:outerShdw>
          </a:effectLst>
        </p:spPr>
      </p:pic>
      <p:sp>
        <p:nvSpPr>
          <p:cNvPr id="12" name="Content Placeholder 9"/>
          <p:cNvSpPr>
            <a:spLocks noGrp="1"/>
          </p:cNvSpPr>
          <p:nvPr>
            <p:ph sz="quarter" idx="14"/>
          </p:nvPr>
        </p:nvSpPr>
        <p:spPr>
          <a:xfrm>
            <a:off x="2133600" y="1881908"/>
            <a:ext cx="2133600" cy="193675"/>
          </a:xfrm>
        </p:spPr>
        <p:txBody>
          <a:bodyPr/>
          <a:lstStyle/>
          <a:p>
            <a:r>
              <a:rPr lang="en-US" dirty="0"/>
              <a:t>Lori A. Brewington</a:t>
            </a:r>
          </a:p>
        </p:txBody>
      </p:sp>
      <p:sp>
        <p:nvSpPr>
          <p:cNvPr id="19" name="Content Placeholder 16"/>
          <p:cNvSpPr>
            <a:spLocks noGrp="1"/>
          </p:cNvSpPr>
          <p:nvPr>
            <p:ph sz="quarter" idx="24"/>
          </p:nvPr>
        </p:nvSpPr>
        <p:spPr>
          <a:xfrm>
            <a:off x="2133600" y="2743200"/>
            <a:ext cx="2133600" cy="196232"/>
          </a:xfrm>
        </p:spPr>
        <p:txBody>
          <a:bodyPr/>
          <a:lstStyle/>
          <a:p>
            <a:r>
              <a:rPr lang="en-US" dirty="0"/>
              <a:t>Brewington@rlf.com</a:t>
            </a:r>
          </a:p>
        </p:txBody>
      </p:sp>
      <p:sp>
        <p:nvSpPr>
          <p:cNvPr id="3" name="Content Placeholder 2"/>
          <p:cNvSpPr>
            <a:spLocks noGrp="1"/>
          </p:cNvSpPr>
          <p:nvPr>
            <p:ph sz="quarter" idx="15"/>
          </p:nvPr>
        </p:nvSpPr>
        <p:spPr/>
        <p:txBody>
          <a:bodyPr/>
          <a:lstStyle/>
          <a:p>
            <a:endParaRPr lang="en-US" dirty="0"/>
          </a:p>
        </p:txBody>
      </p:sp>
      <p:sp>
        <p:nvSpPr>
          <p:cNvPr id="5" name="Content Placeholder 4"/>
          <p:cNvSpPr>
            <a:spLocks noGrp="1"/>
          </p:cNvSpPr>
          <p:nvPr>
            <p:ph sz="quarter" idx="22"/>
          </p:nvPr>
        </p:nvSpPr>
        <p:spPr/>
        <p:txBody>
          <a:bodyPr/>
          <a:lstStyle/>
          <a:p>
            <a:endParaRPr lang="en-US" dirty="0"/>
          </a:p>
        </p:txBody>
      </p:sp>
      <p:sp>
        <p:nvSpPr>
          <p:cNvPr id="7" name="Content Placeholder 6"/>
          <p:cNvSpPr>
            <a:spLocks noGrp="1"/>
          </p:cNvSpPr>
          <p:nvPr>
            <p:ph sz="quarter" idx="23"/>
          </p:nvPr>
        </p:nvSpPr>
        <p:spPr/>
        <p:txBody>
          <a:bodyPr/>
          <a:lstStyle/>
          <a:p>
            <a:endParaRPr lang="en-US" dirty="0"/>
          </a:p>
        </p:txBody>
      </p:sp>
      <p:sp>
        <p:nvSpPr>
          <p:cNvPr id="8" name="Content Placeholder 7"/>
          <p:cNvSpPr>
            <a:spLocks noGrp="1"/>
          </p:cNvSpPr>
          <p:nvPr>
            <p:ph sz="quarter" idx="24"/>
          </p:nvPr>
        </p:nvSpPr>
        <p:spPr/>
        <p:txBody>
          <a:bodyPr/>
          <a:lstStyle/>
          <a:p>
            <a:endParaRPr lang="en-US" dirty="0"/>
          </a:p>
        </p:txBody>
      </p:sp>
    </p:spTree>
    <p:extLst>
      <p:ext uri="{BB962C8B-B14F-4D97-AF65-F5344CB8AC3E}">
        <p14:creationId xmlns:p14="http://schemas.microsoft.com/office/powerpoint/2010/main" val="25813238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B8C6012-EBF6-4842-91C7-143605875DC3}" type="slidenum">
              <a:rPr lang="en-US" altLang="en-US"/>
              <a:t>63</a:t>
            </a:fld>
            <a:endParaRPr lang="en-US" altLang="en-US" dirty="0"/>
          </a:p>
        </p:txBody>
      </p:sp>
      <p:sp>
        <p:nvSpPr>
          <p:cNvPr id="4" name="TextBox 3"/>
          <p:cNvSpPr txBox="1"/>
          <p:nvPr/>
        </p:nvSpPr>
        <p:spPr>
          <a:xfrm>
            <a:off x="609600" y="1066800"/>
            <a:ext cx="7780423" cy="461665"/>
          </a:xfrm>
          <a:prstGeom prst="rect">
            <a:avLst/>
          </a:prstGeom>
          <a:noFill/>
        </p:spPr>
        <p:txBody>
          <a:bodyPr wrap="square" rtlCol="0">
            <a:spAutoFit/>
          </a:bodyPr>
          <a:lstStyle/>
          <a:p>
            <a:pPr defTabSz="457200" eaLnBrk="1" fontAlgn="auto" hangingPunct="1">
              <a:spcBef>
                <a:spcPct val="0"/>
              </a:spcBef>
              <a:spcAft>
                <a:spcPct val="0"/>
              </a:spcAft>
            </a:pPr>
            <a:r>
              <a:rPr lang="en-US" sz="2400" dirty="0">
                <a:solidFill>
                  <a:prstClr val="white">
                    <a:lumMod val="50000"/>
                  </a:prstClr>
                </a:solidFill>
                <a:latin typeface="Calibri"/>
              </a:rPr>
              <a:t>Delaware Insight</a:t>
            </a:r>
            <a:endParaRPr lang="en-US" sz="2400" i="1" dirty="0">
              <a:solidFill>
                <a:prstClr val="white">
                  <a:lumMod val="50000"/>
                </a:prstClr>
              </a:solidFill>
              <a:latin typeface="Calibri"/>
            </a:endParaRPr>
          </a:p>
        </p:txBody>
      </p:sp>
      <p:sp>
        <p:nvSpPr>
          <p:cNvPr id="6" name="Rectangle 5"/>
          <p:cNvSpPr/>
          <p:nvPr/>
        </p:nvSpPr>
        <p:spPr>
          <a:xfrm>
            <a:off x="849085" y="1933460"/>
            <a:ext cx="7445829" cy="1015663"/>
          </a:xfrm>
          <a:prstGeom prst="rect">
            <a:avLst/>
          </a:prstGeom>
        </p:spPr>
        <p:txBody>
          <a:bodyPr wrap="square">
            <a:spAutoFit/>
          </a:bodyPr>
          <a:lstStyle/>
          <a:p>
            <a:pPr marL="457200" defTabSz="457200" eaLnBrk="1" fontAlgn="auto" hangingPunct="1">
              <a:spcBef>
                <a:spcPct val="0"/>
              </a:spcBef>
              <a:spcAft>
                <a:spcPct val="0"/>
              </a:spcAft>
            </a:pPr>
            <a:r>
              <a:rPr lang="en-US" sz="2000" dirty="0">
                <a:solidFill>
                  <a:prstClr val="black"/>
                </a:solidFill>
                <a:latin typeface="Calibri"/>
              </a:rPr>
              <a:t>Our firm leads the Delaware bar in several key areas and offers presentations in the following areas which we would be happy to make available to your colleagues.</a:t>
            </a:r>
          </a:p>
        </p:txBody>
      </p:sp>
      <p:sp>
        <p:nvSpPr>
          <p:cNvPr id="7" name="TextBox 6"/>
          <p:cNvSpPr txBox="1"/>
          <p:nvPr/>
        </p:nvSpPr>
        <p:spPr>
          <a:xfrm>
            <a:off x="1354317" y="3068425"/>
            <a:ext cx="2743200" cy="369332"/>
          </a:xfrm>
          <a:prstGeom prst="rect">
            <a:avLst/>
          </a:prstGeom>
          <a:solidFill>
            <a:schemeClr val="tx1">
              <a:lumMod val="65000"/>
              <a:lumOff val="35000"/>
              <a:alpha val="55000"/>
            </a:schemeClr>
          </a:solidFill>
          <a:ln>
            <a:noFill/>
          </a:ln>
          <a:scene3d>
            <a:camera prst="orthographicFront"/>
            <a:lightRig rig="threePt" dir="t"/>
          </a:scene3d>
          <a:sp3d>
            <a:bevelT/>
            <a:extrusionClr>
              <a:prstClr val="black"/>
            </a:extrusionClr>
            <a:contourClr>
              <a:prstClr val="black"/>
            </a:contourClr>
          </a:sp3d>
        </p:spPr>
        <p:txBody>
          <a:bodyPr wrap="square" rtlCol="0">
            <a:spAutoFit/>
          </a:bodyPr>
          <a:lstStyle/>
          <a:p>
            <a:pPr algn="ctr"/>
            <a:r>
              <a:rPr lang="en-US" sz="1800" dirty="0">
                <a:solidFill>
                  <a:srgbClr val="FFFFFF"/>
                </a:solidFill>
                <a:latin typeface="Calibri" panose="020F0502020204030204" pitchFamily="34" charset="0"/>
              </a:rPr>
              <a:t>Alternative Entities</a:t>
            </a:r>
          </a:p>
        </p:txBody>
      </p:sp>
      <p:sp>
        <p:nvSpPr>
          <p:cNvPr id="8" name="TextBox 7"/>
          <p:cNvSpPr txBox="1"/>
          <p:nvPr/>
        </p:nvSpPr>
        <p:spPr>
          <a:xfrm>
            <a:off x="1354317" y="3815816"/>
            <a:ext cx="2743200" cy="369332"/>
          </a:xfrm>
          <a:prstGeom prst="rect">
            <a:avLst/>
          </a:prstGeom>
          <a:solidFill>
            <a:schemeClr val="tx1">
              <a:lumMod val="65000"/>
              <a:lumOff val="35000"/>
              <a:alpha val="55000"/>
            </a:schemeClr>
          </a:solidFill>
          <a:ln>
            <a:noFill/>
          </a:ln>
          <a:scene3d>
            <a:camera prst="orthographicFront"/>
            <a:lightRig rig="threePt" dir="t"/>
          </a:scene3d>
          <a:sp3d>
            <a:bevelT/>
            <a:extrusionClr>
              <a:prstClr val="black"/>
            </a:extrusionClr>
            <a:contourClr>
              <a:prstClr val="black"/>
            </a:contourClr>
          </a:sp3d>
        </p:spPr>
        <p:txBody>
          <a:bodyPr wrap="square" rtlCol="0">
            <a:spAutoFit/>
          </a:bodyPr>
          <a:lstStyle/>
          <a:p>
            <a:pPr algn="ctr"/>
            <a:r>
              <a:rPr lang="en-US" sz="1800" dirty="0">
                <a:solidFill>
                  <a:srgbClr val="FFFFFF"/>
                </a:solidFill>
                <a:latin typeface="Calibri"/>
              </a:rPr>
              <a:t>Bankruptcy</a:t>
            </a:r>
          </a:p>
        </p:txBody>
      </p:sp>
      <p:sp>
        <p:nvSpPr>
          <p:cNvPr id="9" name="TextBox 8"/>
          <p:cNvSpPr txBox="1"/>
          <p:nvPr/>
        </p:nvSpPr>
        <p:spPr>
          <a:xfrm>
            <a:off x="1354317" y="4551557"/>
            <a:ext cx="2743200" cy="369332"/>
          </a:xfrm>
          <a:prstGeom prst="rect">
            <a:avLst/>
          </a:prstGeom>
          <a:solidFill>
            <a:schemeClr val="tx1">
              <a:lumMod val="65000"/>
              <a:lumOff val="35000"/>
              <a:alpha val="55000"/>
            </a:schemeClr>
          </a:solidFill>
          <a:ln>
            <a:noFill/>
          </a:ln>
          <a:scene3d>
            <a:camera prst="orthographicFront"/>
            <a:lightRig rig="threePt" dir="t"/>
          </a:scene3d>
          <a:sp3d>
            <a:bevelT/>
            <a:extrusionClr>
              <a:prstClr val="black"/>
            </a:extrusionClr>
            <a:contourClr>
              <a:prstClr val="black"/>
            </a:contourClr>
          </a:sp3d>
        </p:spPr>
        <p:txBody>
          <a:bodyPr wrap="square" rtlCol="0">
            <a:spAutoFit/>
          </a:bodyPr>
          <a:lstStyle/>
          <a:p>
            <a:pPr algn="ctr"/>
            <a:r>
              <a:rPr lang="en-US" sz="1800" dirty="0">
                <a:solidFill>
                  <a:srgbClr val="FFFFFF"/>
                </a:solidFill>
                <a:latin typeface="Calibri"/>
              </a:rPr>
              <a:t>Corporate Trusts</a:t>
            </a:r>
          </a:p>
        </p:txBody>
      </p:sp>
      <p:sp>
        <p:nvSpPr>
          <p:cNvPr id="10" name="TextBox 9"/>
          <p:cNvSpPr txBox="1"/>
          <p:nvPr/>
        </p:nvSpPr>
        <p:spPr>
          <a:xfrm>
            <a:off x="1354317" y="5286521"/>
            <a:ext cx="2743200" cy="369332"/>
          </a:xfrm>
          <a:prstGeom prst="rect">
            <a:avLst/>
          </a:prstGeom>
          <a:solidFill>
            <a:schemeClr val="tx1">
              <a:lumMod val="65000"/>
              <a:lumOff val="35000"/>
              <a:alpha val="55000"/>
            </a:schemeClr>
          </a:solidFill>
          <a:ln>
            <a:noFill/>
          </a:ln>
          <a:scene3d>
            <a:camera prst="orthographicFront"/>
            <a:lightRig rig="threePt" dir="t"/>
          </a:scene3d>
          <a:sp3d>
            <a:bevelT/>
            <a:extrusionClr>
              <a:prstClr val="black"/>
            </a:extrusionClr>
            <a:contourClr>
              <a:prstClr val="black"/>
            </a:contourClr>
          </a:sp3d>
        </p:spPr>
        <p:txBody>
          <a:bodyPr wrap="square" rtlCol="0">
            <a:spAutoFit/>
          </a:bodyPr>
          <a:lstStyle/>
          <a:p>
            <a:pPr algn="ctr"/>
            <a:r>
              <a:rPr lang="en-US" sz="1800" dirty="0">
                <a:solidFill>
                  <a:srgbClr val="FFFFFF"/>
                </a:solidFill>
                <a:latin typeface="Calibri"/>
              </a:rPr>
              <a:t>Corporate Litigation</a:t>
            </a:r>
          </a:p>
        </p:txBody>
      </p:sp>
      <p:sp>
        <p:nvSpPr>
          <p:cNvPr id="11" name="TextBox 10"/>
          <p:cNvSpPr txBox="1"/>
          <p:nvPr/>
        </p:nvSpPr>
        <p:spPr>
          <a:xfrm>
            <a:off x="4893297" y="3068425"/>
            <a:ext cx="2743200" cy="369332"/>
          </a:xfrm>
          <a:prstGeom prst="rect">
            <a:avLst/>
          </a:prstGeom>
          <a:solidFill>
            <a:schemeClr val="tx1">
              <a:lumMod val="65000"/>
              <a:lumOff val="35000"/>
              <a:alpha val="55000"/>
            </a:schemeClr>
          </a:solidFill>
          <a:ln>
            <a:noFill/>
          </a:ln>
          <a:scene3d>
            <a:camera prst="orthographicFront"/>
            <a:lightRig rig="threePt" dir="t"/>
          </a:scene3d>
          <a:sp3d>
            <a:bevelT/>
            <a:extrusionClr>
              <a:prstClr val="black"/>
            </a:extrusionClr>
            <a:contourClr>
              <a:prstClr val="black"/>
            </a:contourClr>
          </a:sp3d>
        </p:spPr>
        <p:txBody>
          <a:bodyPr wrap="square" rtlCol="0">
            <a:spAutoFit/>
          </a:bodyPr>
          <a:lstStyle/>
          <a:p>
            <a:pPr algn="ctr"/>
            <a:r>
              <a:rPr lang="en-US" sz="1800" dirty="0">
                <a:solidFill>
                  <a:srgbClr val="FFFFFF"/>
                </a:solidFill>
                <a:latin typeface="Calibri"/>
              </a:rPr>
              <a:t>IP Litigation</a:t>
            </a:r>
          </a:p>
        </p:txBody>
      </p:sp>
      <p:sp>
        <p:nvSpPr>
          <p:cNvPr id="12" name="TextBox 11"/>
          <p:cNvSpPr txBox="1"/>
          <p:nvPr/>
        </p:nvSpPr>
        <p:spPr>
          <a:xfrm>
            <a:off x="4893297" y="3815816"/>
            <a:ext cx="2743200" cy="369332"/>
          </a:xfrm>
          <a:prstGeom prst="rect">
            <a:avLst/>
          </a:prstGeom>
          <a:solidFill>
            <a:schemeClr val="tx1">
              <a:lumMod val="65000"/>
              <a:lumOff val="35000"/>
              <a:alpha val="55000"/>
            </a:schemeClr>
          </a:solidFill>
          <a:ln>
            <a:noFill/>
          </a:ln>
          <a:scene3d>
            <a:camera prst="orthographicFront"/>
            <a:lightRig rig="threePt" dir="t"/>
          </a:scene3d>
          <a:sp3d>
            <a:bevelT/>
            <a:extrusionClr>
              <a:prstClr val="black"/>
            </a:extrusionClr>
            <a:contourClr>
              <a:prstClr val="black"/>
            </a:contourClr>
          </a:sp3d>
        </p:spPr>
        <p:txBody>
          <a:bodyPr wrap="square" rtlCol="0">
            <a:spAutoFit/>
          </a:bodyPr>
          <a:lstStyle/>
          <a:p>
            <a:pPr algn="ctr"/>
            <a:r>
              <a:rPr lang="en-US" sz="1800" dirty="0">
                <a:solidFill>
                  <a:srgbClr val="FFFFFF"/>
                </a:solidFill>
                <a:latin typeface="Calibri"/>
              </a:rPr>
              <a:t>Mergers &amp; Acquisitions</a:t>
            </a:r>
          </a:p>
        </p:txBody>
      </p:sp>
      <p:sp>
        <p:nvSpPr>
          <p:cNvPr id="13" name="TextBox 12"/>
          <p:cNvSpPr txBox="1"/>
          <p:nvPr/>
        </p:nvSpPr>
        <p:spPr>
          <a:xfrm>
            <a:off x="4893297" y="4551557"/>
            <a:ext cx="2743200" cy="369332"/>
          </a:xfrm>
          <a:prstGeom prst="rect">
            <a:avLst/>
          </a:prstGeom>
          <a:solidFill>
            <a:schemeClr val="tx1">
              <a:lumMod val="65000"/>
              <a:lumOff val="35000"/>
              <a:alpha val="55000"/>
            </a:schemeClr>
          </a:solidFill>
          <a:ln>
            <a:noFill/>
          </a:ln>
          <a:scene3d>
            <a:camera prst="orthographicFront"/>
            <a:lightRig rig="threePt" dir="t"/>
          </a:scene3d>
          <a:sp3d>
            <a:bevelT/>
            <a:extrusionClr>
              <a:prstClr val="black"/>
            </a:extrusionClr>
            <a:contourClr>
              <a:prstClr val="black"/>
            </a:contourClr>
          </a:sp3d>
        </p:spPr>
        <p:txBody>
          <a:bodyPr wrap="square" rtlCol="0">
            <a:spAutoFit/>
          </a:bodyPr>
          <a:lstStyle/>
          <a:p>
            <a:pPr algn="ctr"/>
            <a:r>
              <a:rPr lang="en-US" sz="1800" dirty="0">
                <a:solidFill>
                  <a:srgbClr val="FFFFFF"/>
                </a:solidFill>
                <a:latin typeface="Calibri"/>
              </a:rPr>
              <a:t>Superior Court Litigation</a:t>
            </a:r>
          </a:p>
        </p:txBody>
      </p:sp>
      <p:sp>
        <p:nvSpPr>
          <p:cNvPr id="14" name="TextBox 13"/>
          <p:cNvSpPr txBox="1"/>
          <p:nvPr/>
        </p:nvSpPr>
        <p:spPr>
          <a:xfrm>
            <a:off x="4893297" y="5286521"/>
            <a:ext cx="2743200" cy="369332"/>
          </a:xfrm>
          <a:prstGeom prst="rect">
            <a:avLst/>
          </a:prstGeom>
          <a:solidFill>
            <a:schemeClr val="tx1">
              <a:lumMod val="65000"/>
              <a:lumOff val="35000"/>
              <a:alpha val="55000"/>
            </a:schemeClr>
          </a:solidFill>
          <a:ln>
            <a:noFill/>
          </a:ln>
          <a:scene3d>
            <a:camera prst="orthographicFront"/>
            <a:lightRig rig="threePt" dir="t"/>
          </a:scene3d>
          <a:sp3d>
            <a:bevelT/>
            <a:extrusionClr>
              <a:prstClr val="black"/>
            </a:extrusionClr>
            <a:contourClr>
              <a:prstClr val="black"/>
            </a:contourClr>
          </a:sp3d>
        </p:spPr>
        <p:txBody>
          <a:bodyPr wrap="square" rtlCol="0">
            <a:spAutoFit/>
          </a:bodyPr>
          <a:lstStyle/>
          <a:p>
            <a:pPr algn="ctr"/>
            <a:r>
              <a:rPr lang="en-US" sz="1800" dirty="0">
                <a:solidFill>
                  <a:srgbClr val="FFFFFF"/>
                </a:solidFill>
                <a:latin typeface="Calibri"/>
              </a:rPr>
              <a:t>Tax</a:t>
            </a:r>
          </a:p>
        </p:txBody>
      </p:sp>
    </p:spTree>
    <p:extLst>
      <p:ext uri="{BB962C8B-B14F-4D97-AF65-F5344CB8AC3E}">
        <p14:creationId xmlns:p14="http://schemas.microsoft.com/office/powerpoint/2010/main" val="3263647821"/>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Employer Won</a:t>
            </a:r>
          </a:p>
          <a:p>
            <a:pPr marL="0" indent="0">
              <a:lnSpc>
                <a:spcPct val="90000"/>
              </a:lnSpc>
            </a:pPr>
            <a:endParaRPr lang="en-US" altLang="en-US" sz="2000" b="1" dirty="0"/>
          </a:p>
          <a:p>
            <a:pPr lvl="0">
              <a:buClr>
                <a:srgbClr val="E51937"/>
              </a:buClr>
              <a:buFont typeface="Wingdings" pitchFamily="2" charset="2"/>
              <a:buChar char="§"/>
            </a:pPr>
            <a:r>
              <a:rPr lang="en-US" altLang="en-US" dirty="0"/>
              <a:t>Court said:</a:t>
            </a:r>
          </a:p>
          <a:p>
            <a:pPr lvl="0">
              <a:buClr>
                <a:srgbClr val="E51937"/>
              </a:buClr>
              <a:buFont typeface="Wingdings" pitchFamily="2" charset="2"/>
              <a:buChar char="§"/>
            </a:pPr>
            <a:endParaRPr lang="en-US" altLang="en-US" sz="1800" dirty="0"/>
          </a:p>
          <a:p>
            <a:pPr lvl="1">
              <a:buClr>
                <a:srgbClr val="E51937"/>
              </a:buClr>
              <a:buFont typeface="Arial" panose="020B0604020202020204" pitchFamily="34" charset="0"/>
              <a:buChar char="•"/>
            </a:pPr>
            <a:r>
              <a:rPr lang="en-US" altLang="en-US" sz="1800" dirty="0"/>
              <a:t>Employer had honest suspicion that she was abusing leave</a:t>
            </a:r>
          </a:p>
          <a:p>
            <a:pPr lvl="1">
              <a:buClr>
                <a:srgbClr val="E51937"/>
              </a:buClr>
              <a:buFont typeface="Arial" panose="020B0604020202020204" pitchFamily="34" charset="0"/>
              <a:buChar char="•"/>
            </a:pPr>
            <a:endParaRPr lang="en-US" altLang="en-US" sz="1800" dirty="0"/>
          </a:p>
          <a:p>
            <a:pPr lvl="1">
              <a:buClr>
                <a:srgbClr val="E51937"/>
              </a:buClr>
              <a:buFont typeface="Arial" panose="020B0604020202020204" pitchFamily="34" charset="0"/>
              <a:buChar char="•"/>
            </a:pPr>
            <a:r>
              <a:rPr lang="en-US" altLang="en-US" sz="1800" dirty="0"/>
              <a:t>Failure to respond to boss’s inquiries could only lead employer to conclude she was taking leave for reasons other than FMLA</a:t>
            </a:r>
          </a:p>
          <a:p>
            <a:pPr lvl="1">
              <a:buClr>
                <a:srgbClr val="E51937"/>
              </a:buClr>
              <a:buFont typeface="Arial" panose="020B0604020202020204" pitchFamily="34" charset="0"/>
              <a:buChar char="•"/>
            </a:pPr>
            <a:endParaRPr lang="en-US" altLang="en-US" sz="1800" dirty="0"/>
          </a:p>
          <a:p>
            <a:pPr lvl="1">
              <a:buClr>
                <a:srgbClr val="E51937"/>
              </a:buClr>
              <a:buFont typeface="Arial" panose="020B0604020202020204" pitchFamily="34" charset="0"/>
              <a:buChar char="•"/>
            </a:pPr>
            <a:r>
              <a:rPr lang="en-US" altLang="en-US" sz="1800" dirty="0"/>
              <a:t>Discharged for legitimate, non-retaliatory reasons</a:t>
            </a:r>
          </a:p>
        </p:txBody>
      </p:sp>
      <p:sp>
        <p:nvSpPr>
          <p:cNvPr id="6" name="Slide Number Placeholder 4"/>
          <p:cNvSpPr>
            <a:spLocks noGrp="1"/>
          </p:cNvSpPr>
          <p:nvPr>
            <p:ph type="sldNum" sz="quarter" idx="11"/>
          </p:nvPr>
        </p:nvSpPr>
        <p:spPr/>
        <p:txBody>
          <a:bodyPr/>
          <a:lstStyle/>
          <a:p>
            <a:fld id="{6EB07DF9-0D14-445C-9D2A-9DBBCBF1EDC3}" type="slidenum">
              <a:rPr lang="en-US" altLang="en-US"/>
              <a:t>7</a:t>
            </a:fld>
            <a:endParaRPr lang="en-US" altLang="en-US" dirty="0"/>
          </a:p>
        </p:txBody>
      </p:sp>
    </p:spTree>
    <p:extLst>
      <p:ext uri="{BB962C8B-B14F-4D97-AF65-F5344CB8AC3E}">
        <p14:creationId xmlns:p14="http://schemas.microsoft.com/office/powerpoint/2010/main" val="997460915"/>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761999"/>
            <a:ext cx="8229600" cy="5959475"/>
          </a:xfrm>
        </p:spPr>
        <p:txBody>
          <a:bodyPr/>
          <a:lstStyle/>
          <a:p>
            <a:pPr marL="0" indent="0">
              <a:lnSpc>
                <a:spcPct val="90000"/>
              </a:lnSpc>
            </a:pPr>
            <a:r>
              <a:rPr lang="en-US" altLang="en-US" sz="2000" b="1" dirty="0"/>
              <a:t>KEY TAKE-AWAYS:</a:t>
            </a:r>
          </a:p>
          <a:p>
            <a:pPr marL="0" indent="0">
              <a:lnSpc>
                <a:spcPct val="90000"/>
              </a:lnSpc>
            </a:pPr>
            <a:endParaRPr lang="en-US" altLang="en-US" sz="2000" b="1" dirty="0"/>
          </a:p>
          <a:p>
            <a:pPr lvl="0">
              <a:buClr>
                <a:srgbClr val="E51937"/>
              </a:buClr>
              <a:buFont typeface="Wingdings" pitchFamily="2" charset="2"/>
              <a:buChar char="§"/>
            </a:pPr>
            <a:r>
              <a:rPr lang="en-US" altLang="en-US" dirty="0"/>
              <a:t>Employers can require employees to respond to </a:t>
            </a:r>
            <a:r>
              <a:rPr lang="en-US" altLang="en-US" i="1" u="sng" dirty="0"/>
              <a:t>reasonable</a:t>
            </a:r>
            <a:r>
              <a:rPr lang="en-US" altLang="en-US" dirty="0"/>
              <a:t> inquiries while on leave, including FMLA</a:t>
            </a:r>
          </a:p>
          <a:p>
            <a:pPr lvl="0">
              <a:buClr>
                <a:srgbClr val="E51937"/>
              </a:buClr>
              <a:buFont typeface="Wingdings" pitchFamily="2" charset="2"/>
              <a:buChar char="§"/>
            </a:pPr>
            <a:endParaRPr lang="en-US" altLang="en-US" sz="1800" dirty="0"/>
          </a:p>
          <a:p>
            <a:pPr lvl="1">
              <a:buClr>
                <a:srgbClr val="E51937"/>
              </a:buClr>
              <a:buFont typeface="Arial" panose="020B0604020202020204" pitchFamily="34" charset="0"/>
              <a:buChar char="•"/>
            </a:pPr>
            <a:r>
              <a:rPr lang="en-US" altLang="en-US" sz="1800" dirty="0"/>
              <a:t>Internal investigations and disciplinary measures are okay as long as employer can show you would have done the same absent any request for FMLA</a:t>
            </a:r>
          </a:p>
          <a:p>
            <a:pPr lvl="1">
              <a:buClr>
                <a:srgbClr val="E51937"/>
              </a:buClr>
              <a:buFont typeface="Arial" panose="020B0604020202020204" pitchFamily="34" charset="0"/>
              <a:buChar char="•"/>
            </a:pPr>
            <a:endParaRPr lang="en-US" altLang="en-US" sz="1800" dirty="0"/>
          </a:p>
          <a:p>
            <a:pPr>
              <a:buClr>
                <a:srgbClr val="E51937"/>
              </a:buClr>
              <a:buFont typeface="Wingdings" pitchFamily="2" charset="2"/>
              <a:buChar char="§"/>
            </a:pPr>
            <a:r>
              <a:rPr lang="en-US" altLang="en-US" dirty="0"/>
              <a:t>Employers can terminate employees who fail to communicate while on leave</a:t>
            </a:r>
          </a:p>
        </p:txBody>
      </p:sp>
      <p:sp>
        <p:nvSpPr>
          <p:cNvPr id="6" name="Slide Number Placeholder 4"/>
          <p:cNvSpPr>
            <a:spLocks noGrp="1"/>
          </p:cNvSpPr>
          <p:nvPr>
            <p:ph type="sldNum" sz="quarter" idx="11"/>
          </p:nvPr>
        </p:nvSpPr>
        <p:spPr/>
        <p:txBody>
          <a:bodyPr/>
          <a:lstStyle/>
          <a:p>
            <a:fld id="{6EB07DF9-0D14-445C-9D2A-9DBBCBF1EDC3}" type="slidenum">
              <a:rPr lang="en-US" altLang="en-US"/>
              <a:t>8</a:t>
            </a:fld>
            <a:endParaRPr lang="en-US" altLang="en-US" dirty="0"/>
          </a:p>
        </p:txBody>
      </p:sp>
    </p:spTree>
    <p:extLst>
      <p:ext uri="{BB962C8B-B14F-4D97-AF65-F5344CB8AC3E}">
        <p14:creationId xmlns:p14="http://schemas.microsoft.com/office/powerpoint/2010/main" val="553407343"/>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Slide Number Placeholder 2"/>
          <p:cNvSpPr>
            <a:spLocks noGrp="1"/>
          </p:cNvSpPr>
          <p:nvPr>
            <p:ph type="sldNum" sz="quarter" idx="10"/>
          </p:nvPr>
        </p:nvSpPr>
        <p:spPr/>
        <p:txBody>
          <a:bodyPr/>
          <a:lstStyle/>
          <a:p>
            <a:pPr>
              <a:defRPr/>
            </a:pPr>
            <a:fld id="{F8CBAA75-7B00-4B10-A369-6815641260C5}" type="slidenum">
              <a:rPr lang="en-US" smtClean="0"/>
              <a:pPr>
                <a:defRPr/>
              </a:pPr>
              <a:t>9</a:t>
            </a:fld>
            <a:endParaRPr lang="en-US" dirty="0"/>
          </a:p>
        </p:txBody>
      </p:sp>
      <p:sp>
        <p:nvSpPr>
          <p:cNvPr id="4" name="Content Placeholder 3"/>
          <p:cNvSpPr>
            <a:spLocks noGrp="1"/>
          </p:cNvSpPr>
          <p:nvPr>
            <p:ph sz="quarter" idx="11"/>
          </p:nvPr>
        </p:nvSpPr>
        <p:spPr/>
        <p:txBody>
          <a:bodyPr/>
          <a:lstStyle/>
          <a:p>
            <a:endParaRPr lang="en-US" dirty="0"/>
          </a:p>
        </p:txBody>
      </p:sp>
      <p:sp>
        <p:nvSpPr>
          <p:cNvPr id="5" name="Text Placeholder 4"/>
          <p:cNvSpPr>
            <a:spLocks noGrp="1"/>
          </p:cNvSpPr>
          <p:nvPr>
            <p:ph type="body" sz="quarter" idx="12"/>
          </p:nvPr>
        </p:nvSpPr>
        <p:spPr/>
        <p:txBody>
          <a:bodyPr/>
          <a:lstStyle/>
          <a:p>
            <a:pPr>
              <a:buFont typeface="Arial" panose="020B0604020202020204" pitchFamily="34" charset="0"/>
              <a:buChar char="•"/>
            </a:pPr>
            <a:r>
              <a:rPr lang="en-US" sz="2000" dirty="0"/>
              <a:t>Human Resources’ Role in PIP Process</a:t>
            </a:r>
          </a:p>
          <a:p>
            <a:pPr>
              <a:buFont typeface="Arial" panose="020B0604020202020204" pitchFamily="34" charset="0"/>
              <a:buChar char="•"/>
            </a:pPr>
            <a:r>
              <a:rPr lang="en-US" sz="2000" dirty="0"/>
              <a:t>Purpose of a PIP and Determining When to Utilize a PIP</a:t>
            </a:r>
          </a:p>
          <a:p>
            <a:pPr lvl="1">
              <a:buFont typeface="Arial" panose="020B0604020202020204" pitchFamily="34" charset="0"/>
              <a:buChar char="•"/>
            </a:pPr>
            <a:r>
              <a:rPr lang="en-US" sz="2000" dirty="0"/>
              <a:t>Creating an Effective PIP</a:t>
            </a:r>
          </a:p>
          <a:p>
            <a:pPr>
              <a:buFont typeface="Arial" panose="020B0604020202020204" pitchFamily="34" charset="0"/>
              <a:buChar char="•"/>
            </a:pPr>
            <a:r>
              <a:rPr lang="en-US" sz="2000" dirty="0"/>
              <a:t>Administering the PIP</a:t>
            </a:r>
          </a:p>
          <a:p>
            <a:pPr>
              <a:buFont typeface="Arial" panose="020B0604020202020204" pitchFamily="34" charset="0"/>
              <a:buChar char="•"/>
            </a:pPr>
            <a:r>
              <a:rPr lang="en-US" sz="2000" dirty="0"/>
              <a:t>PIPs and FMLA Considerations</a:t>
            </a:r>
          </a:p>
          <a:p>
            <a:pPr>
              <a:buFont typeface="Arial" panose="020B0604020202020204" pitchFamily="34" charset="0"/>
              <a:buChar char="•"/>
            </a:pPr>
            <a:r>
              <a:rPr lang="en-US" sz="2000" dirty="0"/>
              <a:t>PIPs and ADA Considerations</a:t>
            </a:r>
          </a:p>
          <a:p>
            <a:pPr>
              <a:buFont typeface="Arial" panose="020B0604020202020204" pitchFamily="34" charset="0"/>
              <a:buChar char="•"/>
            </a:pPr>
            <a:endParaRPr lang="en-US" sz="2000" dirty="0"/>
          </a:p>
          <a:p>
            <a:pPr>
              <a:buFont typeface="Arial" panose="020B0604020202020204" pitchFamily="34" charset="0"/>
              <a:buChar char="•"/>
            </a:pPr>
            <a:r>
              <a:rPr lang="en-US" sz="2000" dirty="0"/>
              <a:t>Last Chance Agreements</a:t>
            </a:r>
          </a:p>
          <a:p>
            <a:pPr>
              <a:buFont typeface="Arial" panose="020B0604020202020204" pitchFamily="34" charset="0"/>
              <a:buChar char="•"/>
            </a:pPr>
            <a:endParaRPr lang="en-US" sz="2000" dirty="0"/>
          </a:p>
          <a:p>
            <a:pPr>
              <a:buFont typeface="Arial" panose="020B0604020202020204" pitchFamily="34" charset="0"/>
              <a:buChar char="•"/>
            </a:pPr>
            <a:r>
              <a:rPr lang="en-US" sz="2000" dirty="0"/>
              <a:t>Relevant Case Laws on PIPs and LCAs</a:t>
            </a:r>
          </a:p>
          <a:p>
            <a:pPr lvl="1">
              <a:buFont typeface="Arial" panose="020B0604020202020204" pitchFamily="34" charset="0"/>
              <a:buChar char="•"/>
            </a:pPr>
            <a:endParaRPr lang="en-US" sz="2000" dirty="0"/>
          </a:p>
        </p:txBody>
      </p:sp>
    </p:spTree>
    <p:extLst>
      <p:ext uri="{BB962C8B-B14F-4D97-AF65-F5344CB8AC3E}">
        <p14:creationId xmlns:p14="http://schemas.microsoft.com/office/powerpoint/2010/main" val="324402155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6299.0"/>
  <p:tag name="AS_RELEASE_DATE" val="2017.05.17"/>
  <p:tag name="AS_TITLE" val="Aspose.Slides for .NET 4.0"/>
  <p:tag name="AS_VERSION" val="17.5"/>
</p:tagLst>
</file>

<file path=ppt/theme/theme1.xml><?xml version="1.0" encoding="utf-8"?>
<a:theme xmlns:a="http://schemas.openxmlformats.org/drawingml/2006/main" name="RLF Office 2010 Template">
  <a:themeElements>
    <a:clrScheme name="RLF New Master Template 15">
      <a:dk1>
        <a:srgbClr val="000000"/>
      </a:dk1>
      <a:lt1>
        <a:srgbClr val="FFFFFF"/>
      </a:lt1>
      <a:dk2>
        <a:srgbClr val="000000"/>
      </a:dk2>
      <a:lt2>
        <a:srgbClr val="808080"/>
      </a:lt2>
      <a:accent1>
        <a:srgbClr val="E51937"/>
      </a:accent1>
      <a:accent2>
        <a:srgbClr val="6A0C19"/>
      </a:accent2>
      <a:accent3>
        <a:srgbClr val="FFFFFF"/>
      </a:accent3>
      <a:accent4>
        <a:srgbClr val="000000"/>
      </a:accent4>
      <a:accent5>
        <a:srgbClr val="F0ABAE"/>
      </a:accent5>
      <a:accent6>
        <a:srgbClr val="5F0A16"/>
      </a:accent6>
      <a:hlink>
        <a:srgbClr val="E51937"/>
      </a:hlink>
      <a:folHlink>
        <a:srgbClr val="ED556B"/>
      </a:folHlink>
    </a:clrScheme>
    <a:fontScheme name="RLF New Master Templat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LF New Ma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LF New Mast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LF New Mast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LF New Mast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LF New Mast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LF New Mast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LF New Mast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LF New Mast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LF New Mast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LF New Mast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LF New Mast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LF New Mast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LF New Master Template 13">
        <a:dk1>
          <a:srgbClr val="000000"/>
        </a:dk1>
        <a:lt1>
          <a:srgbClr val="FFFFFF"/>
        </a:lt1>
        <a:dk2>
          <a:srgbClr val="000000"/>
        </a:dk2>
        <a:lt2>
          <a:srgbClr val="808080"/>
        </a:lt2>
        <a:accent1>
          <a:srgbClr val="E51937"/>
        </a:accent1>
        <a:accent2>
          <a:srgbClr val="333399"/>
        </a:accent2>
        <a:accent3>
          <a:srgbClr val="FFFFFF"/>
        </a:accent3>
        <a:accent4>
          <a:srgbClr val="000000"/>
        </a:accent4>
        <a:accent5>
          <a:srgbClr val="F0ABAE"/>
        </a:accent5>
        <a:accent6>
          <a:srgbClr val="2D2D8A"/>
        </a:accent6>
        <a:hlink>
          <a:srgbClr val="E51937"/>
        </a:hlink>
        <a:folHlink>
          <a:srgbClr val="99CC00"/>
        </a:folHlink>
      </a:clrScheme>
      <a:clrMap bg1="lt1" tx1="dk1" bg2="lt2" tx2="dk2" accent1="accent1" accent2="accent2" accent3="accent3" accent4="accent4" accent5="accent5" accent6="accent6" hlink="hlink" folHlink="folHlink"/>
    </a:extraClrScheme>
    <a:extraClrScheme>
      <a:clrScheme name="RLF New Master Template 14">
        <a:dk1>
          <a:srgbClr val="000000"/>
        </a:dk1>
        <a:lt1>
          <a:srgbClr val="FFFFFF"/>
        </a:lt1>
        <a:dk2>
          <a:srgbClr val="000000"/>
        </a:dk2>
        <a:lt2>
          <a:srgbClr val="808080"/>
        </a:lt2>
        <a:accent1>
          <a:srgbClr val="E51937"/>
        </a:accent1>
        <a:accent2>
          <a:srgbClr val="6A0C19"/>
        </a:accent2>
        <a:accent3>
          <a:srgbClr val="FFFFFF"/>
        </a:accent3>
        <a:accent4>
          <a:srgbClr val="000000"/>
        </a:accent4>
        <a:accent5>
          <a:srgbClr val="F0ABAE"/>
        </a:accent5>
        <a:accent6>
          <a:srgbClr val="5F0A16"/>
        </a:accent6>
        <a:hlink>
          <a:srgbClr val="E51937"/>
        </a:hlink>
        <a:folHlink>
          <a:srgbClr val="99CC00"/>
        </a:folHlink>
      </a:clrScheme>
      <a:clrMap bg1="lt1" tx1="dk1" bg2="lt2" tx2="dk2" accent1="accent1" accent2="accent2" accent3="accent3" accent4="accent4" accent5="accent5" accent6="accent6" hlink="hlink" folHlink="folHlink"/>
    </a:extraClrScheme>
    <a:extraClrScheme>
      <a:clrScheme name="RLF New Master Template 15">
        <a:dk1>
          <a:srgbClr val="000000"/>
        </a:dk1>
        <a:lt1>
          <a:srgbClr val="FFFFFF"/>
        </a:lt1>
        <a:dk2>
          <a:srgbClr val="000000"/>
        </a:dk2>
        <a:lt2>
          <a:srgbClr val="808080"/>
        </a:lt2>
        <a:accent1>
          <a:srgbClr val="E51937"/>
        </a:accent1>
        <a:accent2>
          <a:srgbClr val="6A0C19"/>
        </a:accent2>
        <a:accent3>
          <a:srgbClr val="FFFFFF"/>
        </a:accent3>
        <a:accent4>
          <a:srgbClr val="000000"/>
        </a:accent4>
        <a:accent5>
          <a:srgbClr val="F0ABAE"/>
        </a:accent5>
        <a:accent6>
          <a:srgbClr val="5F0A16"/>
        </a:accent6>
        <a:hlink>
          <a:srgbClr val="E51937"/>
        </a:hlink>
        <a:folHlink>
          <a:srgbClr val="ED556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4367</Words>
  <Application>Microsoft Office PowerPoint</Application>
  <PresentationFormat>On-screen Show (4:3)</PresentationFormat>
  <Paragraphs>649</Paragraphs>
  <Slides>63</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Courier New</vt:lpstr>
      <vt:lpstr>Mute</vt:lpstr>
      <vt:lpstr>Wingdings</vt:lpstr>
      <vt:lpstr>RLF Office 2010 Template</vt:lpstr>
      <vt:lpstr>Performance Improvement Plans (PIPs) and Last Chance Agreements (LCAs) </vt:lpstr>
      <vt:lpstr>PowerPoint Presentation</vt:lpstr>
      <vt:lpstr>Introduction: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2020-09-13T18:59:10Z</dcterms:created>
  <dcterms:modified xsi:type="dcterms:W3CDTF">2020-09-15T16:36:25Z</dcterms:modified>
</cp:coreProperties>
</file>